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56" r:id="rId5"/>
    <p:sldId id="275" r:id="rId6"/>
    <p:sldId id="265" r:id="rId7"/>
    <p:sldId id="276" r:id="rId8"/>
    <p:sldId id="277" r:id="rId9"/>
    <p:sldId id="279" r:id="rId10"/>
    <p:sldId id="280" r:id="rId11"/>
    <p:sldId id="281" r:id="rId12"/>
    <p:sldId id="282" r:id="rId13"/>
    <p:sldId id="283" r:id="rId14"/>
    <p:sldId id="301" r:id="rId15"/>
    <p:sldId id="274" r:id="rId16"/>
    <p:sldId id="296" r:id="rId17"/>
    <p:sldId id="285" r:id="rId18"/>
    <p:sldId id="287" r:id="rId19"/>
    <p:sldId id="288" r:id="rId20"/>
    <p:sldId id="290" r:id="rId21"/>
    <p:sldId id="291" r:id="rId22"/>
    <p:sldId id="292" r:id="rId23"/>
    <p:sldId id="293" r:id="rId24"/>
    <p:sldId id="298" r:id="rId25"/>
    <p:sldId id="297" r:id="rId26"/>
    <p:sldId id="299" r:id="rId27"/>
    <p:sldId id="300" r:id="rId28"/>
    <p:sldId id="295" r:id="rId2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8" pos="383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465" autoAdjust="0"/>
  </p:normalViewPr>
  <p:slideViewPr>
    <p:cSldViewPr showGuides="1">
      <p:cViewPr>
        <p:scale>
          <a:sx n="78" d="100"/>
          <a:sy n="78" d="100"/>
        </p:scale>
        <p:origin x="-396" y="19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9" d="100"/>
          <a:sy n="89" d="100"/>
        </p:scale>
        <p:origin x="203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pt-BR" sz="1200"/>
            </a:lvl1pPr>
          </a:lstStyle>
          <a:p>
            <a:endParaRPr lang="pt-BR" dirty="0"/>
          </a:p>
        </p:txBody>
      </p:sp>
      <p:sp>
        <p:nvSpPr>
          <p:cNvPr id="3" name="Espaço reservado de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pt-BR" sz="1200"/>
            </a:lvl1pPr>
          </a:lstStyle>
          <a:p>
            <a:fld id="{24CE221E-83ED-4F6C-BA5F-3F9E6FDB6953}" type="datetimeFigureOut">
              <a:rPr lang="pt-BR"/>
              <a:t>28/06/2014</a:t>
            </a:fld>
            <a:endParaRPr lang="pt-BR" dirty="0"/>
          </a:p>
        </p:txBody>
      </p:sp>
      <p:sp>
        <p:nvSpPr>
          <p:cNvPr id="4" name="Espaço reservad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pt-BR" sz="1200"/>
            </a:lvl1pPr>
          </a:lstStyle>
          <a:p>
            <a:endParaRPr lang="pt-BR" dirty="0"/>
          </a:p>
        </p:txBody>
      </p:sp>
      <p:sp>
        <p:nvSpPr>
          <p:cNvPr id="5" name="Espaço reservado d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pt-BR" sz="1200"/>
            </a:lvl1pPr>
          </a:lstStyle>
          <a:p>
            <a:fld id="{CA4CBEF8-5CDE-472B-839B-B8BB0C881006}" type="slidenum">
              <a:rPr lang="pt-BR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pt-BR" sz="1200"/>
            </a:lvl1pPr>
          </a:lstStyle>
          <a:p>
            <a:endParaRPr lang="pt-BR" dirty="0"/>
          </a:p>
        </p:txBody>
      </p:sp>
      <p:sp>
        <p:nvSpPr>
          <p:cNvPr id="3" name="Espaço reservado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pt-BR" sz="1200"/>
            </a:lvl1pPr>
          </a:lstStyle>
          <a:p>
            <a:fld id="{97853E5F-CE67-483C-A264-F17AC70E9CA2}" type="datetimeFigureOut">
              <a:rPr lang="pt-BR"/>
              <a:t>28/06/2014</a:t>
            </a:fld>
            <a:endParaRPr lang="pt-BR" dirty="0"/>
          </a:p>
        </p:txBody>
      </p:sp>
      <p:sp>
        <p:nvSpPr>
          <p:cNvPr id="4" name="Espaço reservado para 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observ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pt-BR" sz="1200"/>
            </a:lvl1pPr>
          </a:lstStyle>
          <a:p>
            <a:endParaRPr lang="pt-BR" dirty="0"/>
          </a:p>
        </p:txBody>
      </p:sp>
      <p:sp>
        <p:nvSpPr>
          <p:cNvPr id="7" name="Espaço reservado d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pt-BR" sz="1200"/>
            </a:lvl1pPr>
          </a:lstStyle>
          <a:p>
            <a:fld id="{6BB98AFB-CB0D-4DFE-87B9-B4B0D0DE73C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observ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do número do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pt-BR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741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>
            <a:normAutofit/>
          </a:bodyPr>
          <a:lstStyle>
            <a:lvl1pPr latinLnBrk="0">
              <a:defRPr lang="pt-BR" sz="54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600"/>
              </a:spcBef>
              <a:buNone/>
              <a:defRPr lang="pt-BR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 latinLnBrk="0">
              <a:buNone/>
              <a:defRPr lang="pt-BR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pt-BR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pt-BR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pt-BR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pt-BR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pt-BR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pt-BR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pt-BR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4" name="Espaço reservado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pt-BR"/>
              <a:t>28/06/2014</a:t>
            </a:fld>
            <a:endParaRPr lang="pt-BR" dirty="0"/>
          </a:p>
        </p:txBody>
      </p:sp>
      <p:sp>
        <p:nvSpPr>
          <p:cNvPr id="5" name="Espaço reservad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do número do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o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pt-BR"/>
              <a:t>28/06/2014</a:t>
            </a:fld>
            <a:endParaRPr lang="pt-BR" dirty="0"/>
          </a:p>
        </p:txBody>
      </p:sp>
      <p:sp>
        <p:nvSpPr>
          <p:cNvPr id="5" name="Espaço reservad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do número do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o texto vertical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pt-BR"/>
              <a:t>28/06/2014</a:t>
            </a:fld>
            <a:endParaRPr lang="pt-BR" dirty="0"/>
          </a:p>
        </p:txBody>
      </p:sp>
      <p:sp>
        <p:nvSpPr>
          <p:cNvPr id="5" name="Espaço reservad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do número do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pt-BR"/>
              <a:t>28/06/2014</a:t>
            </a:fld>
            <a:endParaRPr lang="pt-BR" dirty="0"/>
          </a:p>
        </p:txBody>
      </p:sp>
      <p:sp>
        <p:nvSpPr>
          <p:cNvPr id="5" name="Espaço reservad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do número do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anchor="b">
            <a:normAutofit/>
          </a:bodyPr>
          <a:lstStyle>
            <a:lvl1pPr algn="l" latinLnBrk="0">
              <a:defRPr lang="pt-BR" sz="5400" b="1" cap="none" baseline="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anchor="t">
            <a:normAutofit/>
          </a:bodyPr>
          <a:lstStyle>
            <a:lvl1pPr marL="0" indent="0" latinLnBrk="0">
              <a:spcBef>
                <a:spcPts val="600"/>
              </a:spcBef>
              <a:buNone/>
              <a:defRPr lang="pt-BR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pt-BR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pt-BR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pt-BR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pt-BR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pt-BR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pt-BR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pt-BR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pt-BR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  <p:sp>
        <p:nvSpPr>
          <p:cNvPr id="4" name="Espaço reservado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pt-BR"/>
              <a:t>28/06/2014</a:t>
            </a:fld>
            <a:endParaRPr lang="pt-BR" dirty="0"/>
          </a:p>
        </p:txBody>
      </p:sp>
      <p:sp>
        <p:nvSpPr>
          <p:cNvPr id="5" name="Espaço reservad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do número do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>
            <a:normAutofit/>
          </a:bodyPr>
          <a:lstStyle>
            <a:lvl1pPr latinLnBrk="0">
              <a:defRPr lang="pt-BR" sz="2000"/>
            </a:lvl1pPr>
            <a:lvl2pPr latinLnBrk="0">
              <a:defRPr lang="pt-BR" sz="1800"/>
            </a:lvl2pPr>
            <a:lvl3pPr latinLnBrk="0">
              <a:defRPr lang="pt-BR" sz="1600"/>
            </a:lvl3pPr>
            <a:lvl4pPr latinLnBrk="0">
              <a:defRPr lang="pt-BR" sz="1400"/>
            </a:lvl4pPr>
            <a:lvl5pPr latinLnBrk="0">
              <a:defRPr lang="pt-BR" sz="1400"/>
            </a:lvl5pPr>
            <a:lvl6pPr latinLnBrk="0">
              <a:defRPr lang="pt-BR" sz="1400"/>
            </a:lvl6pPr>
            <a:lvl7pPr latinLnBrk="0">
              <a:defRPr lang="pt-BR" sz="1400"/>
            </a:lvl7pPr>
            <a:lvl8pPr latinLnBrk="0">
              <a:defRPr lang="pt-BR" sz="1400"/>
            </a:lvl8pPr>
            <a:lvl9pPr latinLnBrk="0">
              <a:defRPr lang="pt-BR" sz="1400"/>
            </a:lvl9pPr>
          </a:lstStyle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>
            <a:normAutofit/>
          </a:bodyPr>
          <a:lstStyle>
            <a:lvl1pPr latinLnBrk="0">
              <a:defRPr lang="pt-BR" sz="2000"/>
            </a:lvl1pPr>
            <a:lvl2pPr latinLnBrk="0">
              <a:defRPr lang="pt-BR" sz="1800"/>
            </a:lvl2pPr>
            <a:lvl3pPr latinLnBrk="0">
              <a:defRPr lang="pt-BR" sz="1600"/>
            </a:lvl3pPr>
            <a:lvl4pPr latinLnBrk="0">
              <a:defRPr lang="pt-BR" sz="1400"/>
            </a:lvl4pPr>
            <a:lvl5pPr latinLnBrk="0">
              <a:defRPr lang="pt-BR" sz="1400"/>
            </a:lvl5pPr>
            <a:lvl6pPr latinLnBrk="0">
              <a:defRPr lang="pt-BR" sz="1400"/>
            </a:lvl6pPr>
            <a:lvl7pPr latinLnBrk="0">
              <a:defRPr lang="pt-BR" sz="1400"/>
            </a:lvl7pPr>
            <a:lvl8pPr latinLnBrk="0">
              <a:defRPr lang="pt-BR" sz="1400"/>
            </a:lvl8pPr>
            <a:lvl9pPr latinLnBrk="0">
              <a:defRPr lang="pt-BR" sz="1400"/>
            </a:lvl9pPr>
          </a:lstStyle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pt-BR"/>
              <a:t>28/06/2014</a:t>
            </a:fld>
            <a:endParaRPr lang="pt-BR" dirty="0"/>
          </a:p>
        </p:txBody>
      </p:sp>
      <p:sp>
        <p:nvSpPr>
          <p:cNvPr id="6" name="Espaço reservad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do número do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pt-BR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pt-BR" sz="2000" b="0"/>
            </a:lvl1pPr>
            <a:lvl2pPr marL="457200" indent="0" latinLnBrk="0">
              <a:buNone/>
              <a:defRPr lang="pt-BR" sz="2000" b="1"/>
            </a:lvl2pPr>
            <a:lvl3pPr marL="914400" indent="0" latinLnBrk="0">
              <a:buNone/>
              <a:defRPr lang="pt-BR" sz="1800" b="1"/>
            </a:lvl3pPr>
            <a:lvl4pPr marL="1371600" indent="0" latinLnBrk="0">
              <a:buNone/>
              <a:defRPr lang="pt-BR" sz="1600" b="1"/>
            </a:lvl4pPr>
            <a:lvl5pPr marL="1828800" indent="0" latinLnBrk="0">
              <a:buNone/>
              <a:defRPr lang="pt-BR" sz="1600" b="1"/>
            </a:lvl5pPr>
            <a:lvl6pPr marL="2286000" indent="0" latinLnBrk="0">
              <a:buNone/>
              <a:defRPr lang="pt-BR" sz="1600" b="1"/>
            </a:lvl6pPr>
            <a:lvl7pPr marL="2743200" indent="0" latinLnBrk="0">
              <a:buNone/>
              <a:defRPr lang="pt-BR" sz="1600" b="1"/>
            </a:lvl7pPr>
            <a:lvl8pPr marL="3200400" indent="0" latinLnBrk="0">
              <a:buNone/>
              <a:defRPr lang="pt-BR" sz="1600" b="1"/>
            </a:lvl8pPr>
            <a:lvl9pPr marL="3657600" indent="0" latinLnBrk="0">
              <a:buNone/>
              <a:defRPr lang="pt-BR" sz="1600" b="1"/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  <p:sp>
        <p:nvSpPr>
          <p:cNvPr id="4" name="Espaço reservado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>
            <a:normAutofit/>
          </a:bodyPr>
          <a:lstStyle>
            <a:lvl1pPr latinLnBrk="0">
              <a:defRPr lang="pt-BR" sz="2000"/>
            </a:lvl1pPr>
            <a:lvl2pPr latinLnBrk="0">
              <a:defRPr lang="pt-BR" sz="1800"/>
            </a:lvl2pPr>
            <a:lvl3pPr latinLnBrk="0">
              <a:defRPr lang="pt-BR" sz="1600"/>
            </a:lvl3pPr>
            <a:lvl4pPr latinLnBrk="0">
              <a:defRPr lang="pt-BR" sz="1400"/>
            </a:lvl4pPr>
            <a:lvl5pPr latinLnBrk="0">
              <a:defRPr lang="pt-BR" sz="1400"/>
            </a:lvl5pPr>
            <a:lvl6pPr latinLnBrk="0">
              <a:defRPr lang="pt-BR" sz="1400"/>
            </a:lvl6pPr>
            <a:lvl7pPr latinLnBrk="0">
              <a:defRPr lang="pt-BR" sz="1400"/>
            </a:lvl7pPr>
            <a:lvl8pPr latinLnBrk="0">
              <a:defRPr lang="pt-BR" sz="1400"/>
            </a:lvl8pPr>
            <a:lvl9pPr latinLnBrk="0">
              <a:defRPr lang="pt-BR" sz="1400"/>
            </a:lvl9pPr>
          </a:lstStyle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pt-BR" sz="2000" b="0"/>
            </a:lvl1pPr>
            <a:lvl2pPr marL="457200" indent="0" latinLnBrk="0">
              <a:buNone/>
              <a:defRPr lang="pt-BR" sz="2000" b="1"/>
            </a:lvl2pPr>
            <a:lvl3pPr marL="914400" indent="0" latinLnBrk="0">
              <a:buNone/>
              <a:defRPr lang="pt-BR" sz="1800" b="1"/>
            </a:lvl3pPr>
            <a:lvl4pPr marL="1371600" indent="0" latinLnBrk="0">
              <a:buNone/>
              <a:defRPr lang="pt-BR" sz="1600" b="1"/>
            </a:lvl4pPr>
            <a:lvl5pPr marL="1828800" indent="0" latinLnBrk="0">
              <a:buNone/>
              <a:defRPr lang="pt-BR" sz="1600" b="1"/>
            </a:lvl5pPr>
            <a:lvl6pPr marL="2286000" indent="0" latinLnBrk="0">
              <a:buNone/>
              <a:defRPr lang="pt-BR" sz="1600" b="1"/>
            </a:lvl6pPr>
            <a:lvl7pPr marL="2743200" indent="0" latinLnBrk="0">
              <a:buNone/>
              <a:defRPr lang="pt-BR" sz="1600" b="1"/>
            </a:lvl7pPr>
            <a:lvl8pPr marL="3200400" indent="0" latinLnBrk="0">
              <a:buNone/>
              <a:defRPr lang="pt-BR" sz="1600" b="1"/>
            </a:lvl8pPr>
            <a:lvl9pPr marL="3657600" indent="0" latinLnBrk="0">
              <a:buNone/>
              <a:defRPr lang="pt-BR" sz="1600" b="1"/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  <p:sp>
        <p:nvSpPr>
          <p:cNvPr id="6" name="Espaço reservado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>
            <a:normAutofit/>
          </a:bodyPr>
          <a:lstStyle>
            <a:lvl1pPr latinLnBrk="0">
              <a:defRPr lang="pt-BR" sz="2000"/>
            </a:lvl1pPr>
            <a:lvl2pPr latinLnBrk="0">
              <a:defRPr lang="pt-BR" sz="1800"/>
            </a:lvl2pPr>
            <a:lvl3pPr latinLnBrk="0">
              <a:defRPr lang="pt-BR" sz="1600"/>
            </a:lvl3pPr>
            <a:lvl4pPr latinLnBrk="0">
              <a:defRPr lang="pt-BR" sz="1400"/>
            </a:lvl4pPr>
            <a:lvl5pPr latinLnBrk="0">
              <a:defRPr lang="pt-BR" sz="1400"/>
            </a:lvl5pPr>
            <a:lvl6pPr latinLnBrk="0">
              <a:defRPr lang="pt-BR" sz="1400"/>
            </a:lvl6pPr>
            <a:lvl7pPr latinLnBrk="0">
              <a:defRPr lang="pt-BR" sz="1400"/>
            </a:lvl7pPr>
            <a:lvl8pPr latinLnBrk="0">
              <a:defRPr lang="pt-BR" sz="1400"/>
            </a:lvl8pPr>
            <a:lvl9pPr latinLnBrk="0">
              <a:defRPr lang="pt-BR" sz="1400"/>
            </a:lvl9pPr>
          </a:lstStyle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pt-BR"/>
              <a:t>28/06/2014</a:t>
            </a:fld>
            <a:endParaRPr lang="pt-BR" dirty="0"/>
          </a:p>
        </p:txBody>
      </p:sp>
      <p:sp>
        <p:nvSpPr>
          <p:cNvPr id="8" name="Espaço reservad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do número do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pt-BR"/>
              <a:t>28/06/2014</a:t>
            </a:fld>
            <a:endParaRPr lang="pt-BR" dirty="0"/>
          </a:p>
        </p:txBody>
      </p:sp>
      <p:sp>
        <p:nvSpPr>
          <p:cNvPr id="4" name="Espaço reservad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do número do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pt-BR"/>
              <a:t>28/06/2014</a:t>
            </a:fld>
            <a:endParaRPr lang="pt-BR" dirty="0"/>
          </a:p>
        </p:txBody>
      </p:sp>
      <p:sp>
        <p:nvSpPr>
          <p:cNvPr id="3" name="Espaço reservad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do número do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rmAutofit/>
          </a:bodyPr>
          <a:lstStyle>
            <a:lvl1pPr algn="l" latinLnBrk="0">
              <a:defRPr lang="pt-BR" sz="3600" b="1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>
            <a:normAutofit/>
          </a:bodyPr>
          <a:lstStyle>
            <a:lvl1pPr latinLnBrk="0">
              <a:defRPr lang="pt-BR" sz="2000"/>
            </a:lvl1pPr>
            <a:lvl2pPr latinLnBrk="0">
              <a:defRPr lang="pt-BR" sz="1800"/>
            </a:lvl2pPr>
            <a:lvl3pPr latinLnBrk="0">
              <a:defRPr lang="pt-BR" sz="1600"/>
            </a:lvl3pPr>
            <a:lvl4pPr latinLnBrk="0">
              <a:defRPr lang="pt-BR" sz="1400"/>
            </a:lvl4pPr>
            <a:lvl5pPr latinLnBrk="0">
              <a:defRPr lang="pt-BR" sz="1400"/>
            </a:lvl5pPr>
            <a:lvl6pPr latinLnBrk="0">
              <a:defRPr lang="pt-BR" sz="1400"/>
            </a:lvl6pPr>
            <a:lvl7pPr latinLnBrk="0">
              <a:defRPr lang="pt-BR" sz="1400"/>
            </a:lvl7pPr>
            <a:lvl8pPr latinLnBrk="0">
              <a:defRPr lang="pt-BR" sz="1400"/>
            </a:lvl8pPr>
            <a:lvl9pPr latinLnBrk="0">
              <a:defRPr lang="pt-BR" sz="1400"/>
            </a:lvl9pPr>
          </a:lstStyle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 latinLnBrk="0">
              <a:lnSpc>
                <a:spcPct val="110000"/>
              </a:lnSpc>
              <a:spcBef>
                <a:spcPts val="600"/>
              </a:spcBef>
              <a:buNone/>
              <a:defRPr lang="pt-BR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pt-BR" sz="1200"/>
            </a:lvl2pPr>
            <a:lvl3pPr marL="914400" indent="0" latinLnBrk="0">
              <a:buNone/>
              <a:defRPr lang="pt-BR" sz="1000"/>
            </a:lvl3pPr>
            <a:lvl4pPr marL="1371600" indent="0" latinLnBrk="0">
              <a:buNone/>
              <a:defRPr lang="pt-BR" sz="900"/>
            </a:lvl4pPr>
            <a:lvl5pPr marL="1828800" indent="0" latinLnBrk="0">
              <a:buNone/>
              <a:defRPr lang="pt-BR" sz="900"/>
            </a:lvl5pPr>
            <a:lvl6pPr marL="2286000" indent="0" latinLnBrk="0">
              <a:buNone/>
              <a:defRPr lang="pt-BR" sz="900"/>
            </a:lvl6pPr>
            <a:lvl7pPr marL="2743200" indent="0" latinLnBrk="0">
              <a:buNone/>
              <a:defRPr lang="pt-BR" sz="900"/>
            </a:lvl7pPr>
            <a:lvl8pPr marL="3200400" indent="0" latinLnBrk="0">
              <a:buNone/>
              <a:defRPr lang="pt-BR" sz="900"/>
            </a:lvl8pPr>
            <a:lvl9pPr marL="3657600" indent="0" latinLnBrk="0">
              <a:buNone/>
              <a:defRPr lang="pt-BR" sz="900"/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  <p:sp>
        <p:nvSpPr>
          <p:cNvPr id="5" name="Espaço reservado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pt-BR"/>
              <a:t>28/06/2014</a:t>
            </a:fld>
            <a:endParaRPr lang="pt-BR" dirty="0"/>
          </a:p>
        </p:txBody>
      </p:sp>
      <p:sp>
        <p:nvSpPr>
          <p:cNvPr id="6" name="Espaço reservad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do número do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Autofit/>
          </a:bodyPr>
          <a:lstStyle>
            <a:lvl1pPr algn="l" latinLnBrk="0">
              <a:defRPr lang="pt-BR" sz="3600" b="1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de imagem 2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 latinLnBrk="0">
              <a:buNone/>
              <a:defRPr lang="pt-BR" sz="2400"/>
            </a:lvl1pPr>
            <a:lvl2pPr marL="457200" indent="0" latinLnBrk="0">
              <a:buNone/>
              <a:defRPr lang="pt-BR" sz="2800"/>
            </a:lvl2pPr>
            <a:lvl3pPr marL="914400" indent="0" latinLnBrk="0">
              <a:buNone/>
              <a:defRPr lang="pt-BR" sz="2400"/>
            </a:lvl3pPr>
            <a:lvl4pPr marL="1371600" indent="0" latinLnBrk="0">
              <a:buNone/>
              <a:defRPr lang="pt-BR" sz="2000"/>
            </a:lvl4pPr>
            <a:lvl5pPr marL="1828800" indent="0" latinLnBrk="0">
              <a:buNone/>
              <a:defRPr lang="pt-BR" sz="2000"/>
            </a:lvl5pPr>
            <a:lvl6pPr marL="2286000" indent="0" latinLnBrk="0">
              <a:buNone/>
              <a:defRPr lang="pt-BR" sz="2000"/>
            </a:lvl6pPr>
            <a:lvl7pPr marL="2743200" indent="0" latinLnBrk="0">
              <a:buNone/>
              <a:defRPr lang="pt-BR" sz="2000"/>
            </a:lvl7pPr>
            <a:lvl8pPr marL="3200400" indent="0" latinLnBrk="0">
              <a:buNone/>
              <a:defRPr lang="pt-BR" sz="2000"/>
            </a:lvl8pPr>
            <a:lvl9pPr marL="3657600" indent="0" latinLnBrk="0">
              <a:buNone/>
              <a:defRPr lang="pt-BR"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 latinLnBrk="0">
              <a:lnSpc>
                <a:spcPct val="110000"/>
              </a:lnSpc>
              <a:spcBef>
                <a:spcPts val="600"/>
              </a:spcBef>
              <a:buNone/>
              <a:defRPr lang="pt-BR" sz="1800"/>
            </a:lvl1pPr>
            <a:lvl2pPr marL="457200" indent="0" latinLnBrk="0">
              <a:buNone/>
              <a:defRPr lang="pt-BR" sz="1200"/>
            </a:lvl2pPr>
            <a:lvl3pPr marL="914400" indent="0" latinLnBrk="0">
              <a:buNone/>
              <a:defRPr lang="pt-BR" sz="1000"/>
            </a:lvl3pPr>
            <a:lvl4pPr marL="1371600" indent="0" latinLnBrk="0">
              <a:buNone/>
              <a:defRPr lang="pt-BR" sz="900"/>
            </a:lvl4pPr>
            <a:lvl5pPr marL="1828800" indent="0" latinLnBrk="0">
              <a:buNone/>
              <a:defRPr lang="pt-BR" sz="900"/>
            </a:lvl5pPr>
            <a:lvl6pPr marL="2286000" indent="0" latinLnBrk="0">
              <a:buNone/>
              <a:defRPr lang="pt-BR" sz="900"/>
            </a:lvl6pPr>
            <a:lvl7pPr marL="2743200" indent="0" latinLnBrk="0">
              <a:buNone/>
              <a:defRPr lang="pt-BR" sz="900"/>
            </a:lvl7pPr>
            <a:lvl8pPr marL="3200400" indent="0" latinLnBrk="0">
              <a:buNone/>
              <a:defRPr lang="pt-BR" sz="900"/>
            </a:lvl8pPr>
            <a:lvl9pPr marL="3657600" indent="0" latinLnBrk="0">
              <a:buNone/>
              <a:defRPr lang="pt-BR" sz="900"/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do título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de data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pt-BR"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E0FA9E5-6744-4841-888F-9E7CC0C2B7EC}" type="datetimeFigureOut">
              <a:rPr lang="pt-BR"/>
              <a:pPr/>
              <a:t>28/06/2014</a:t>
            </a:fld>
            <a:endParaRPr lang="pt-BR" dirty="0"/>
          </a:p>
        </p:txBody>
      </p:sp>
      <p:sp>
        <p:nvSpPr>
          <p:cNvPr id="5" name="Espaço reservado do rodapé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pt-BR"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do número do slide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pt-BR"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AEAE4A8-A6E5-453E-B946-FB774B73F48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pt-BR"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lang="pt-BR"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lang="pt-BR"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lang="pt-BR"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lang="pt-BR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lang="pt-BR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lang="pt-BR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lang="pt-BR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lang="pt-BR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lang="pt-BR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84412" y="2286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pt-BR" sz="5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836612" y="533401"/>
            <a:ext cx="10287000" cy="2514600"/>
          </a:xfrm>
        </p:spPr>
        <p:txBody>
          <a:bodyPr>
            <a:normAutofit/>
          </a:bodyPr>
          <a:lstStyle/>
          <a:p>
            <a:pPr algn="ctr"/>
            <a:r>
              <a:rPr lang="en-US" sz="3600" b="0" dirty="0">
                <a:solidFill>
                  <a:schemeClr val="bg1"/>
                </a:solidFill>
              </a:rPr>
              <a:t>Understanding the popularity of reporters and</a:t>
            </a:r>
            <a:br>
              <a:rPr lang="en-US" sz="3600" b="0" dirty="0">
                <a:solidFill>
                  <a:schemeClr val="bg1"/>
                </a:solidFill>
              </a:rPr>
            </a:br>
            <a:r>
              <a:rPr lang="en-US" sz="3600" b="0" dirty="0">
                <a:solidFill>
                  <a:schemeClr val="bg1"/>
                </a:solidFill>
              </a:rPr>
              <a:t>assignees in the </a:t>
            </a:r>
            <a:r>
              <a:rPr lang="en-US" sz="3600" b="0" dirty="0" err="1">
                <a:solidFill>
                  <a:schemeClr val="bg1"/>
                </a:solidFill>
              </a:rPr>
              <a:t>Github</a:t>
            </a:r>
            <a:r>
              <a:rPr lang="en-US" sz="3600" b="0" dirty="0">
                <a:solidFill>
                  <a:schemeClr val="bg1"/>
                </a:solidFill>
              </a:rPr>
              <a:t/>
            </a:r>
            <a:br>
              <a:rPr lang="en-US" sz="3600" b="0" dirty="0">
                <a:solidFill>
                  <a:schemeClr val="bg1"/>
                </a:solidFill>
              </a:rPr>
            </a:br>
            <a:endParaRPr lang="en-US" sz="3600" b="0" dirty="0">
              <a:solidFill>
                <a:schemeClr val="bg1"/>
              </a:solidFill>
            </a:endParaRPr>
          </a:p>
        </p:txBody>
      </p:sp>
      <p:pic>
        <p:nvPicPr>
          <p:cNvPr id="6" name="Picture 4" descr="https://drupal.org/files/project-images/github_commits_logo_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32"/>
          <a:stretch/>
        </p:blipFill>
        <p:spPr bwMode="auto">
          <a:xfrm>
            <a:off x="4570412" y="4662236"/>
            <a:ext cx="2880414" cy="198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2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2320003"/>
              </p:ext>
            </p:extLst>
          </p:nvPr>
        </p:nvGraphicFramePr>
        <p:xfrm>
          <a:off x="1141412" y="2514600"/>
          <a:ext cx="86868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2895600"/>
                <a:gridCol w="28956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Followers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Commits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0-1 years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0-50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0-100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1-2 years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50-100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100-300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2-3 years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100-150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300-500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3-4 years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150-200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500-1000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+4 years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+1000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2741612" y="1981200"/>
            <a:ext cx="48922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TABLE 1: </a:t>
            </a:r>
            <a:r>
              <a:rPr lang="en-US" sz="2000" dirty="0" smtClean="0"/>
              <a:t>Ranges Used in </a:t>
            </a:r>
            <a:r>
              <a:rPr lang="en-US" sz="2000" dirty="0"/>
              <a:t>t</a:t>
            </a:r>
            <a:r>
              <a:rPr lang="en-US" sz="2000" dirty="0" smtClean="0"/>
              <a:t>he Data Analysis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6427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Results</a:t>
            </a:r>
            <a:endParaRPr lang="en-US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 err="1" smtClean="0"/>
              <a:t>Reporters</a:t>
            </a:r>
            <a:endParaRPr lang="pt-B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 err="1" smtClean="0"/>
              <a:t>Assignees</a:t>
            </a:r>
            <a:endParaRPr lang="pt-B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Mining relationships on user variables</a:t>
            </a:r>
            <a:endParaRPr lang="pt-B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51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Imagem 7"/>
          <p:cNvSpPr>
            <a:spLocks noGrp="1"/>
          </p:cNvSpPr>
          <p:nvPr>
            <p:ph type="pic" idx="1"/>
          </p:nvPr>
        </p:nvSpPr>
        <p:spPr>
          <a:xfrm>
            <a:off x="5903911" y="2297668"/>
            <a:ext cx="5776913" cy="3962400"/>
          </a:xfrm>
        </p:spPr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Reporters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Reports </a:t>
            </a:r>
            <a:r>
              <a:rPr lang="en-US" dirty="0"/>
              <a:t>do not necessarily need to </a:t>
            </a:r>
            <a:r>
              <a:rPr lang="en-US" dirty="0" smtClean="0"/>
              <a:t>commit;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large majority </a:t>
            </a:r>
            <a:r>
              <a:rPr lang="en-US" dirty="0" smtClean="0"/>
              <a:t>of the </a:t>
            </a:r>
            <a:r>
              <a:rPr lang="en-US" dirty="0"/>
              <a:t>reporters (24,346) have small number of commits (0-100</a:t>
            </a:r>
            <a:r>
              <a:rPr lang="en-US" dirty="0" smtClean="0"/>
              <a:t>).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012" y="2384980"/>
            <a:ext cx="5700713" cy="364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5942012" y="6336268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Fig. 1. Number </a:t>
            </a:r>
            <a:r>
              <a:rPr lang="en-US" dirty="0"/>
              <a:t>of reporter commits</a:t>
            </a:r>
          </a:p>
        </p:txBody>
      </p:sp>
    </p:spTree>
    <p:extLst>
      <p:ext uri="{BB962C8B-B14F-4D97-AF65-F5344CB8AC3E}">
        <p14:creationId xmlns:p14="http://schemas.microsoft.com/office/powerpoint/2010/main" val="260055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Imagem 7"/>
          <p:cNvSpPr>
            <a:spLocks noGrp="1"/>
          </p:cNvSpPr>
          <p:nvPr>
            <p:ph type="pic" idx="1"/>
          </p:nvPr>
        </p:nvSpPr>
        <p:spPr>
          <a:xfrm>
            <a:off x="5903911" y="2286000"/>
            <a:ext cx="5776913" cy="3645932"/>
          </a:xfrm>
        </p:spPr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Reporters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most </a:t>
            </a:r>
            <a:r>
              <a:rPr lang="en-US" dirty="0"/>
              <a:t>of reporters (94.11</a:t>
            </a:r>
            <a:r>
              <a:rPr lang="en-US" dirty="0" smtClean="0"/>
              <a:t>%) have </a:t>
            </a:r>
            <a:r>
              <a:rPr lang="en-US" dirty="0"/>
              <a:t>small number of followers (0-50</a:t>
            </a:r>
            <a:r>
              <a:rPr lang="en-US" dirty="0" smtClean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There </a:t>
            </a:r>
            <a:r>
              <a:rPr lang="en-US" dirty="0"/>
              <a:t>are some reporters that are intensively followed, but </a:t>
            </a:r>
            <a:r>
              <a:rPr lang="en-US" dirty="0" smtClean="0"/>
              <a:t>only 5.88</a:t>
            </a:r>
            <a:r>
              <a:rPr lang="en-US" dirty="0"/>
              <a:t>% have more than 50 </a:t>
            </a:r>
            <a:r>
              <a:rPr lang="en-US" dirty="0" smtClean="0"/>
              <a:t>followers.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902125" y="6084332"/>
            <a:ext cx="3697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Fig. </a:t>
            </a:r>
            <a:r>
              <a:rPr lang="en-US" dirty="0" smtClean="0"/>
              <a:t>2. </a:t>
            </a:r>
            <a:r>
              <a:rPr lang="en-US" dirty="0" smtClean="0"/>
              <a:t>Number </a:t>
            </a:r>
            <a:r>
              <a:rPr lang="en-US" dirty="0"/>
              <a:t>of reporter </a:t>
            </a:r>
            <a:r>
              <a:rPr lang="en-US" dirty="0" smtClean="0"/>
              <a:t>followers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012" y="2350532"/>
            <a:ext cx="5662711" cy="346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73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Reporters</a:t>
            </a:r>
            <a:endParaRPr lang="en-US" dirty="0"/>
          </a:p>
        </p:txBody>
      </p:sp>
      <p:sp>
        <p:nvSpPr>
          <p:cNvPr id="5" name="Espaço Reservado para Imagem 4"/>
          <p:cNvSpPr>
            <a:spLocks noGrp="1"/>
          </p:cNvSpPr>
          <p:nvPr>
            <p:ph type="pic" idx="1"/>
          </p:nvPr>
        </p:nvSpPr>
        <p:spPr>
          <a:xfrm>
            <a:off x="5484812" y="2297668"/>
            <a:ext cx="6329011" cy="3352800"/>
          </a:xfrm>
        </p:spPr>
      </p:sp>
      <p:sp>
        <p:nvSpPr>
          <p:cNvPr id="3" name="Espaço Reservado para Conteúdo 2"/>
          <p:cNvSpPr>
            <a:spLocks noGrp="1"/>
          </p:cNvSpPr>
          <p:nvPr>
            <p:ph type="body" sz="half" idx="2"/>
          </p:nvPr>
        </p:nvSpPr>
        <p:spPr>
          <a:xfrm>
            <a:off x="1065212" y="2209800"/>
            <a:ext cx="4267199" cy="3810000"/>
          </a:xfrm>
        </p:spPr>
        <p:txBody>
          <a:bodyPr/>
          <a:lstStyle/>
          <a:p>
            <a:pPr marL="388620" indent="-342900">
              <a:buFont typeface="Arial" panose="020B0604020202020204" pitchFamily="34" charset="0"/>
              <a:buChar char="•"/>
            </a:pPr>
            <a:r>
              <a:rPr lang="pt-BR" dirty="0"/>
              <a:t>24,293 </a:t>
            </a:r>
            <a:r>
              <a:rPr lang="pt-BR" dirty="0" err="1"/>
              <a:t>reporters</a:t>
            </a:r>
            <a:r>
              <a:rPr lang="pt-BR" dirty="0"/>
              <a:t> (98.6</a:t>
            </a:r>
            <a:r>
              <a:rPr lang="pt-BR" dirty="0" smtClean="0"/>
              <a:t>%) </a:t>
            </a:r>
            <a:r>
              <a:rPr lang="pt-BR" dirty="0" err="1" smtClean="0"/>
              <a:t>participate</a:t>
            </a:r>
            <a:r>
              <a:rPr lang="pt-BR" dirty="0" smtClean="0"/>
              <a:t> </a:t>
            </a:r>
            <a:r>
              <a:rPr lang="pt-BR" dirty="0"/>
              <a:t>in zero </a:t>
            </a:r>
            <a:r>
              <a:rPr lang="pt-BR" dirty="0" err="1" smtClean="0"/>
              <a:t>project</a:t>
            </a:r>
            <a:r>
              <a:rPr lang="pt-BR" dirty="0" smtClean="0"/>
              <a:t>.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dirty="0" smtClean="0"/>
              <a:t>It is possible </a:t>
            </a:r>
            <a:r>
              <a:rPr lang="en-US" dirty="0"/>
              <a:t>to report a bug without being attached to the </a:t>
            </a:r>
            <a:r>
              <a:rPr lang="en-US" dirty="0" smtClean="0"/>
              <a:t>respective project.</a:t>
            </a:r>
            <a:endParaRPr lang="pt-BR" dirty="0" smtClean="0"/>
          </a:p>
          <a:p>
            <a:pPr marL="45720" indent="0">
              <a:buNone/>
            </a:pP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5484812" y="5802868"/>
            <a:ext cx="4821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Fig. </a:t>
            </a:r>
            <a:r>
              <a:rPr lang="en-US" dirty="0" smtClean="0"/>
              <a:t>3. </a:t>
            </a:r>
            <a:r>
              <a:rPr lang="en-US" dirty="0"/>
              <a:t>Number of projects reporters participate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" t="1980" b="613"/>
          <a:stretch/>
        </p:blipFill>
        <p:spPr bwMode="auto">
          <a:xfrm>
            <a:off x="5561012" y="2373868"/>
            <a:ext cx="6176611" cy="317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30045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Reporters</a:t>
            </a:r>
            <a:endParaRPr lang="en-US" dirty="0"/>
          </a:p>
        </p:txBody>
      </p:sp>
      <p:sp>
        <p:nvSpPr>
          <p:cNvPr id="5" name="Espaço Reservado para Imagem 4"/>
          <p:cNvSpPr>
            <a:spLocks noGrp="1"/>
          </p:cNvSpPr>
          <p:nvPr>
            <p:ph type="pic" idx="1"/>
          </p:nvPr>
        </p:nvSpPr>
        <p:spPr>
          <a:xfrm>
            <a:off x="5865812" y="2297668"/>
            <a:ext cx="5943600" cy="3733800"/>
          </a:xfrm>
        </p:spPr>
      </p:sp>
      <p:sp>
        <p:nvSpPr>
          <p:cNvPr id="3" name="Espaço Reservado para Conteúdo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31470" indent="-285750">
              <a:buFont typeface="Arial" panose="020B0604020202020204" pitchFamily="34" charset="0"/>
              <a:buChar char="•"/>
            </a:pPr>
            <a:r>
              <a:rPr lang="en-US" dirty="0"/>
              <a:t>The period of time that the reporters are registered </a:t>
            </a:r>
            <a:r>
              <a:rPr lang="en-US" dirty="0" smtClean="0"/>
              <a:t>in </a:t>
            </a:r>
            <a:r>
              <a:rPr lang="en-US" dirty="0" err="1" smtClean="0"/>
              <a:t>Github</a:t>
            </a:r>
            <a:r>
              <a:rPr lang="en-US" dirty="0" smtClean="0"/>
              <a:t> </a:t>
            </a:r>
            <a:r>
              <a:rPr lang="en-US" dirty="0"/>
              <a:t>varied from 72 days to six </a:t>
            </a:r>
            <a:r>
              <a:rPr lang="en-US" dirty="0" smtClean="0"/>
              <a:t>years.</a:t>
            </a:r>
          </a:p>
          <a:p>
            <a:pPr marL="331470" indent="-285750">
              <a:buFont typeface="Arial" panose="020B0604020202020204" pitchFamily="34" charset="0"/>
              <a:buChar char="•"/>
            </a:pPr>
            <a:r>
              <a:rPr lang="en-US" dirty="0"/>
              <a:t>A significant </a:t>
            </a:r>
            <a:r>
              <a:rPr lang="en-US" dirty="0" smtClean="0"/>
              <a:t>part of </a:t>
            </a:r>
            <a:r>
              <a:rPr lang="en-US" dirty="0"/>
              <a:t>the users </a:t>
            </a:r>
            <a:r>
              <a:rPr lang="en-US" dirty="0" smtClean="0"/>
              <a:t>have </a:t>
            </a:r>
            <a:r>
              <a:rPr lang="en-US" dirty="0"/>
              <a:t>been registered </a:t>
            </a:r>
            <a:r>
              <a:rPr lang="en-US" dirty="0" smtClean="0"/>
              <a:t> for </a:t>
            </a:r>
            <a:r>
              <a:rPr lang="en-US" dirty="0"/>
              <a:t>more than four </a:t>
            </a:r>
            <a:r>
              <a:rPr lang="en-US" dirty="0" smtClean="0"/>
              <a:t>years.</a:t>
            </a:r>
            <a:endParaRPr lang="pt-BR" dirty="0" smtClean="0"/>
          </a:p>
          <a:p>
            <a:pPr marL="45720" indent="0">
              <a:buNone/>
            </a:pP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5865812" y="6107668"/>
            <a:ext cx="3838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Fig. </a:t>
            </a:r>
            <a:r>
              <a:rPr lang="en-US" dirty="0" smtClean="0"/>
              <a:t>4. </a:t>
            </a:r>
            <a:r>
              <a:rPr lang="en-US" dirty="0"/>
              <a:t>Registration time for reporters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974" y="2388644"/>
            <a:ext cx="5787238" cy="3478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424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Assignees</a:t>
            </a:r>
            <a:endParaRPr lang="en-US" dirty="0"/>
          </a:p>
        </p:txBody>
      </p:sp>
      <p:sp>
        <p:nvSpPr>
          <p:cNvPr id="5" name="Espaço Reservado para Imagem 4"/>
          <p:cNvSpPr>
            <a:spLocks noGrp="1"/>
          </p:cNvSpPr>
          <p:nvPr>
            <p:ph type="pic" idx="1"/>
          </p:nvPr>
        </p:nvSpPr>
        <p:spPr>
          <a:xfrm>
            <a:off x="5865812" y="2373868"/>
            <a:ext cx="5780173" cy="3429000"/>
          </a:xfrm>
        </p:spPr>
      </p:sp>
      <p:sp>
        <p:nvSpPr>
          <p:cNvPr id="3" name="Espaço Reservado para Conteúdo 2"/>
          <p:cNvSpPr>
            <a:spLocks noGrp="1"/>
          </p:cNvSpPr>
          <p:nvPr>
            <p:ph type="body" sz="half" idx="2"/>
          </p:nvPr>
        </p:nvSpPr>
        <p:spPr>
          <a:xfrm>
            <a:off x="1065212" y="2209800"/>
            <a:ext cx="4343399" cy="3810000"/>
          </a:xfrm>
        </p:spPr>
        <p:txBody>
          <a:bodyPr/>
          <a:lstStyle/>
          <a:p>
            <a:pPr marL="331470" indent="-285750">
              <a:buFont typeface="Arial" panose="020B0604020202020204" pitchFamily="34" charset="0"/>
              <a:buChar char="•"/>
            </a:pPr>
            <a:r>
              <a:rPr lang="en-US" dirty="0"/>
              <a:t>Assignees are the </a:t>
            </a:r>
            <a:r>
              <a:rPr lang="en-US" dirty="0" smtClean="0"/>
              <a:t>users </a:t>
            </a:r>
            <a:r>
              <a:rPr lang="en-US" dirty="0"/>
              <a:t>who fix </a:t>
            </a:r>
            <a:r>
              <a:rPr lang="en-US" dirty="0" smtClean="0"/>
              <a:t>bugs.</a:t>
            </a:r>
          </a:p>
          <a:p>
            <a:pPr marL="331470" indent="-285750">
              <a:buFont typeface="Arial" panose="020B0604020202020204" pitchFamily="34" charset="0"/>
              <a:buChar char="•"/>
            </a:pPr>
            <a:r>
              <a:rPr lang="en-US" dirty="0"/>
              <a:t>From the 56,959 bugs, only 4,425 had an associated </a:t>
            </a:r>
            <a:r>
              <a:rPr lang="en-US" dirty="0" smtClean="0"/>
              <a:t>assignee.</a:t>
            </a:r>
          </a:p>
          <a:p>
            <a:pPr marL="331470" indent="-285750">
              <a:buFont typeface="Arial" panose="020B0604020202020204" pitchFamily="34" charset="0"/>
              <a:buChar char="•"/>
            </a:pPr>
            <a:r>
              <a:rPr lang="en-US" dirty="0"/>
              <a:t>The predominant range for assignee commits was zero </a:t>
            </a:r>
            <a:r>
              <a:rPr lang="en-US" dirty="0" smtClean="0"/>
              <a:t>to 100</a:t>
            </a:r>
            <a:r>
              <a:rPr lang="en-US" dirty="0"/>
              <a:t>.</a:t>
            </a:r>
            <a:endParaRPr lang="pt-BR" dirty="0"/>
          </a:p>
          <a:p>
            <a:pPr marL="33147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There </a:t>
            </a:r>
            <a:r>
              <a:rPr lang="en-US" dirty="0"/>
              <a:t>is a </a:t>
            </a:r>
            <a:r>
              <a:rPr lang="en-US" dirty="0" smtClean="0"/>
              <a:t>considerable number </a:t>
            </a:r>
            <a:r>
              <a:rPr lang="en-US" dirty="0"/>
              <a:t>of very active assignees (those with more than </a:t>
            </a:r>
            <a:r>
              <a:rPr lang="en-US" dirty="0" smtClean="0"/>
              <a:t>1000 commits</a:t>
            </a:r>
            <a:r>
              <a:rPr lang="en-US" dirty="0"/>
              <a:t>).</a:t>
            </a:r>
            <a:endParaRPr lang="pt-BR" dirty="0" smtClean="0"/>
          </a:p>
          <a:p>
            <a:pPr marL="45720" indent="0">
              <a:buNone/>
            </a:pP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5865812" y="6019800"/>
            <a:ext cx="374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Fig. </a:t>
            </a:r>
            <a:r>
              <a:rPr lang="en-US" dirty="0" smtClean="0"/>
              <a:t>5. </a:t>
            </a:r>
            <a:r>
              <a:rPr lang="en-US" dirty="0"/>
              <a:t>Number of assignee commits</a:t>
            </a:r>
          </a:p>
        </p:txBody>
      </p:sp>
      <p:pic>
        <p:nvPicPr>
          <p:cNvPr id="4098" name="Picture 2" descr="C:\Users\Joicy\Dropbox\Mestrado\SEKE 2014\MSRChallengeJoyce_final\MSRChallengeJoyce\Figuras\assignees_commi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212" y="2450068"/>
            <a:ext cx="5522992" cy="325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19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Assignees</a:t>
            </a:r>
            <a:endParaRPr lang="en-US" dirty="0"/>
          </a:p>
        </p:txBody>
      </p:sp>
      <p:sp>
        <p:nvSpPr>
          <p:cNvPr id="5" name="Espaço Reservado para Imagem 4"/>
          <p:cNvSpPr>
            <a:spLocks noGrp="1"/>
          </p:cNvSpPr>
          <p:nvPr>
            <p:ph type="pic" idx="1"/>
          </p:nvPr>
        </p:nvSpPr>
        <p:spPr>
          <a:xfrm>
            <a:off x="5865812" y="2209800"/>
            <a:ext cx="5780173" cy="3505200"/>
          </a:xfrm>
        </p:spPr>
      </p:sp>
      <p:sp>
        <p:nvSpPr>
          <p:cNvPr id="3" name="Espaço Reservado para Conteúdo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31470" indent="-285750">
              <a:buFont typeface="Arial" panose="020B0604020202020204" pitchFamily="34" charset="0"/>
              <a:buChar char="•"/>
            </a:pPr>
            <a:r>
              <a:rPr lang="en-US" dirty="0"/>
              <a:t>56% of users (</a:t>
            </a:r>
            <a:r>
              <a:rPr lang="en-US" dirty="0" smtClean="0"/>
              <a:t>107) have </a:t>
            </a:r>
            <a:r>
              <a:rPr lang="en-US" dirty="0"/>
              <a:t>from zero to 50 followers and 20% (39 users) have </a:t>
            </a:r>
            <a:r>
              <a:rPr lang="en-US" dirty="0" smtClean="0"/>
              <a:t>more than </a:t>
            </a:r>
            <a:r>
              <a:rPr lang="en-US" dirty="0"/>
              <a:t>200 </a:t>
            </a:r>
            <a:r>
              <a:rPr lang="en-US" dirty="0" smtClean="0"/>
              <a:t>followers.</a:t>
            </a:r>
          </a:p>
          <a:p>
            <a:pPr marL="33147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ranges with </a:t>
            </a:r>
            <a:r>
              <a:rPr lang="en-US" dirty="0"/>
              <a:t>higher number of followers have much more </a:t>
            </a:r>
            <a:r>
              <a:rPr lang="en-US" dirty="0" smtClean="0"/>
              <a:t>higher relative </a:t>
            </a:r>
            <a:r>
              <a:rPr lang="en-US" dirty="0"/>
              <a:t>frequency for assignees than for </a:t>
            </a:r>
            <a:r>
              <a:rPr lang="en-US" dirty="0" smtClean="0"/>
              <a:t>reporters</a:t>
            </a:r>
            <a:r>
              <a:rPr lang="pt-BR" dirty="0" smtClean="0"/>
              <a:t>.</a:t>
            </a:r>
            <a:endParaRPr lang="pt-BR" dirty="0" smtClean="0"/>
          </a:p>
          <a:p>
            <a:pPr marL="45720" indent="0">
              <a:buNone/>
            </a:pP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5849868" y="5879068"/>
            <a:ext cx="374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Fig. </a:t>
            </a:r>
            <a:r>
              <a:rPr lang="en-US" dirty="0" smtClean="0"/>
              <a:t>6. </a:t>
            </a:r>
            <a:r>
              <a:rPr lang="en-US" dirty="0"/>
              <a:t>Number of assignee followers</a:t>
            </a:r>
          </a:p>
        </p:txBody>
      </p:sp>
      <p:pic>
        <p:nvPicPr>
          <p:cNvPr id="5122" name="Picture 2" descr="C:\Users\Joicy\Dropbox\Mestrado\SEKE 2014\MSRChallengeJoyce_final\MSRChallengeJoyce\Figuras\assignees_follow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012" y="2286000"/>
            <a:ext cx="5597850" cy="329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73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Assignees</a:t>
            </a:r>
            <a:endParaRPr lang="en-US" dirty="0"/>
          </a:p>
        </p:txBody>
      </p:sp>
      <p:sp>
        <p:nvSpPr>
          <p:cNvPr id="5" name="Espaço Reservado para Imagem 4"/>
          <p:cNvSpPr>
            <a:spLocks noGrp="1"/>
          </p:cNvSpPr>
          <p:nvPr>
            <p:ph type="pic" idx="1"/>
          </p:nvPr>
        </p:nvSpPr>
        <p:spPr>
          <a:xfrm>
            <a:off x="5865812" y="2438400"/>
            <a:ext cx="5780173" cy="3505200"/>
          </a:xfrm>
        </p:spPr>
      </p:sp>
      <p:sp>
        <p:nvSpPr>
          <p:cNvPr id="3" name="Espaço Reservado para Conteúdo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3147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most </a:t>
            </a:r>
            <a:r>
              <a:rPr lang="en-US" dirty="0"/>
              <a:t>of assignees (135 </a:t>
            </a:r>
            <a:r>
              <a:rPr lang="en-US" dirty="0" smtClean="0"/>
              <a:t>= </a:t>
            </a:r>
            <a:r>
              <a:rPr lang="en-US" dirty="0"/>
              <a:t>70.6%) </a:t>
            </a:r>
            <a:r>
              <a:rPr lang="en-US" dirty="0" smtClean="0"/>
              <a:t>participate </a:t>
            </a:r>
            <a:r>
              <a:rPr lang="en-US" dirty="0"/>
              <a:t>in at least one </a:t>
            </a:r>
            <a:r>
              <a:rPr lang="en-US" dirty="0" smtClean="0"/>
              <a:t>project.</a:t>
            </a:r>
          </a:p>
          <a:p>
            <a:pPr marL="331470" indent="-285750">
              <a:buFont typeface="Arial" panose="020B0604020202020204" pitchFamily="34" charset="0"/>
              <a:buChar char="•"/>
            </a:pPr>
            <a:r>
              <a:rPr lang="en-US" dirty="0"/>
              <a:t>Only 1% of reporters participates in at least </a:t>
            </a:r>
            <a:r>
              <a:rPr lang="en-US" dirty="0" smtClean="0"/>
              <a:t>one project</a:t>
            </a:r>
            <a:r>
              <a:rPr lang="en-US" dirty="0"/>
              <a:t>.</a:t>
            </a:r>
            <a:endParaRPr lang="en-US" dirty="0" smtClean="0"/>
          </a:p>
          <a:p>
            <a:pPr marL="331470" indent="-285750">
              <a:buFont typeface="Arial" panose="020B0604020202020204" pitchFamily="34" charset="0"/>
              <a:buChar char="•"/>
            </a:pPr>
            <a:endParaRPr lang="pt-BR" sz="2400" b="1" dirty="0" smtClean="0"/>
          </a:p>
          <a:p>
            <a:pPr marL="45720" indent="0">
              <a:buNone/>
            </a:pP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5841911" y="6031468"/>
            <a:ext cx="4900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Fig. </a:t>
            </a:r>
            <a:r>
              <a:rPr lang="en-US" dirty="0" smtClean="0"/>
              <a:t>7. </a:t>
            </a:r>
            <a:r>
              <a:rPr lang="en-US" dirty="0"/>
              <a:t>Number of projects assignees participate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012" y="2514600"/>
            <a:ext cx="5562600" cy="3343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56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Assignees</a:t>
            </a:r>
            <a:endParaRPr lang="en-US" dirty="0"/>
          </a:p>
        </p:txBody>
      </p:sp>
      <p:sp>
        <p:nvSpPr>
          <p:cNvPr id="5" name="Espaço Reservado para Imagem 4"/>
          <p:cNvSpPr>
            <a:spLocks noGrp="1"/>
          </p:cNvSpPr>
          <p:nvPr>
            <p:ph type="pic" idx="1"/>
          </p:nvPr>
        </p:nvSpPr>
        <p:spPr>
          <a:xfrm>
            <a:off x="5865812" y="2514600"/>
            <a:ext cx="5780173" cy="3505200"/>
          </a:xfrm>
        </p:spPr>
      </p:sp>
      <p:sp>
        <p:nvSpPr>
          <p:cNvPr id="3" name="Espaço Reservado para Conteúdo 2"/>
          <p:cNvSpPr>
            <a:spLocks noGrp="1"/>
          </p:cNvSpPr>
          <p:nvPr>
            <p:ph type="body" sz="half" idx="2"/>
          </p:nvPr>
        </p:nvSpPr>
        <p:spPr>
          <a:xfrm>
            <a:off x="1065212" y="2209800"/>
            <a:ext cx="4495799" cy="3810000"/>
          </a:xfrm>
        </p:spPr>
        <p:txBody>
          <a:bodyPr/>
          <a:lstStyle/>
          <a:p>
            <a:pPr marL="331470" indent="-285750">
              <a:buFont typeface="Arial" panose="020B0604020202020204" pitchFamily="34" charset="0"/>
              <a:buChar char="•"/>
            </a:pPr>
            <a:r>
              <a:rPr lang="en-US" dirty="0"/>
              <a:t>51.8% of the </a:t>
            </a:r>
            <a:r>
              <a:rPr lang="en-US" dirty="0" smtClean="0"/>
              <a:t>assignees are </a:t>
            </a:r>
            <a:r>
              <a:rPr lang="en-US" dirty="0"/>
              <a:t>registered </a:t>
            </a:r>
            <a:r>
              <a:rPr lang="en-US" dirty="0" smtClean="0"/>
              <a:t>for </a:t>
            </a:r>
            <a:r>
              <a:rPr lang="en-US" dirty="0"/>
              <a:t>more than four years </a:t>
            </a:r>
            <a:r>
              <a:rPr lang="en-US" dirty="0" smtClean="0"/>
              <a:t>and only </a:t>
            </a:r>
            <a:r>
              <a:rPr lang="en-US" dirty="0"/>
              <a:t>2.6% are registered for less than one </a:t>
            </a:r>
            <a:r>
              <a:rPr lang="en-US" dirty="0" smtClean="0"/>
              <a:t>year.</a:t>
            </a:r>
          </a:p>
          <a:p>
            <a:pPr marL="331470" indent="-285750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larger the registration time, the large is the user </a:t>
            </a:r>
            <a:r>
              <a:rPr lang="en-US" dirty="0" smtClean="0"/>
              <a:t>contribution in </a:t>
            </a:r>
            <a:r>
              <a:rPr lang="en-US" dirty="0"/>
              <a:t>the fixing of bugs.</a:t>
            </a:r>
            <a:endParaRPr lang="en-US" dirty="0" smtClean="0"/>
          </a:p>
          <a:p>
            <a:pPr marL="331470" indent="-285750">
              <a:buFont typeface="Arial" panose="020B0604020202020204" pitchFamily="34" charset="0"/>
              <a:buChar char="•"/>
            </a:pPr>
            <a:endParaRPr lang="pt-BR" sz="2400" b="1" dirty="0" smtClean="0"/>
          </a:p>
          <a:p>
            <a:pPr marL="45720" indent="0">
              <a:buNone/>
            </a:pP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5834208" y="6107668"/>
            <a:ext cx="3917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Fig. </a:t>
            </a:r>
            <a:r>
              <a:rPr lang="en-US" dirty="0" smtClean="0"/>
              <a:t>8. </a:t>
            </a:r>
            <a:r>
              <a:rPr lang="en-US" dirty="0"/>
              <a:t>Registration time for assignees</a:t>
            </a:r>
          </a:p>
        </p:txBody>
      </p:sp>
      <p:pic>
        <p:nvPicPr>
          <p:cNvPr id="7170" name="Picture 2" descr="C:\Users\Joicy\Dropbox\Mestrado\SEKE 2014\MSRChallengeJoyce_final\MSRChallengeJoyce\Figuras\assignees_ti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583" y="2590800"/>
            <a:ext cx="5546029" cy="329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71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1141412" y="3429000"/>
            <a:ext cx="10058398" cy="13716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pt-BR" dirty="0"/>
              <a:t>Joicy Xavier, Autran Macedo, Marcelo Maia</a:t>
            </a:r>
          </a:p>
          <a:p>
            <a:pPr algn="ctr"/>
            <a:r>
              <a:rPr lang="pt-BR" dirty="0"/>
              <a:t>Computer Science </a:t>
            </a:r>
            <a:r>
              <a:rPr lang="pt-BR" dirty="0" err="1"/>
              <a:t>Departament</a:t>
            </a:r>
            <a:endParaRPr lang="pt-BR" dirty="0"/>
          </a:p>
          <a:p>
            <a:pPr algn="ctr"/>
            <a:r>
              <a:rPr lang="pt-BR" dirty="0"/>
              <a:t>Federal </a:t>
            </a:r>
            <a:r>
              <a:rPr lang="pt-BR" dirty="0" err="1"/>
              <a:t>University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Uberlandia</a:t>
            </a:r>
            <a:endParaRPr lang="pt-BR" dirty="0"/>
          </a:p>
          <a:p>
            <a:pPr algn="ctr"/>
            <a:r>
              <a:rPr lang="pt-BR" dirty="0" err="1"/>
              <a:t>Uberlandia</a:t>
            </a:r>
            <a:r>
              <a:rPr lang="pt-BR" dirty="0"/>
              <a:t>, </a:t>
            </a:r>
            <a:r>
              <a:rPr lang="pt-BR" dirty="0" err="1"/>
              <a:t>Brazil</a:t>
            </a:r>
            <a:endParaRPr lang="pt-BR" dirty="0"/>
          </a:p>
          <a:p>
            <a:pPr algn="ctr"/>
            <a:endParaRPr lang="en-US" dirty="0"/>
          </a:p>
        </p:txBody>
      </p:sp>
      <p:sp>
        <p:nvSpPr>
          <p:cNvPr id="6" name="Título 4"/>
          <p:cNvSpPr txBox="1">
            <a:spLocks/>
          </p:cNvSpPr>
          <p:nvPr/>
        </p:nvSpPr>
        <p:spPr>
          <a:xfrm>
            <a:off x="1065214" y="533400"/>
            <a:ext cx="10058398" cy="25146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pt-BR" sz="5400" b="1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Understanding the popularity of reporters and</a:t>
            </a:r>
            <a:br>
              <a:rPr lang="en-US" sz="36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36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assignees in the </a:t>
            </a:r>
            <a:r>
              <a:rPr lang="en-US" sz="36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Github</a:t>
            </a:r>
            <a:r>
              <a:rPr lang="en-US" sz="36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36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36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AutoShape 2" descr="http://www.fapemig.br/wp-content/uploads/2012/nova_logo/nova_logo.jpg"/>
          <p:cNvSpPr>
            <a:spLocks noChangeAspect="1" noChangeArrowheads="1"/>
          </p:cNvSpPr>
          <p:nvPr/>
        </p:nvSpPr>
        <p:spPr bwMode="auto">
          <a:xfrm>
            <a:off x="155575" y="-2727325"/>
            <a:ext cx="7000875" cy="56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2741612" y="5236464"/>
            <a:ext cx="6705600" cy="1143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387" y="5491616"/>
            <a:ext cx="930825" cy="756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http://www.comppet.ufu.br/batalha/sites/default/files/ufu.png"/>
          <p:cNvPicPr>
            <a:picLocks noChangeAspect="1" noChangeArrowheads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212" y="5638800"/>
            <a:ext cx="2210057" cy="51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csf.campusfrance.org/sites/default/files/2012/07/cnpq.gif"/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832" y="5562599"/>
            <a:ext cx="191998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49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Mining relationships on user variables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65213" y="1828800"/>
            <a:ext cx="6858000" cy="41910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We use association rules to find possible relationships between the activity of users in the repository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Reporters </a:t>
            </a:r>
            <a:r>
              <a:rPr lang="en-US" sz="2400" dirty="0"/>
              <a:t>are typically users with low </a:t>
            </a:r>
            <a:r>
              <a:rPr lang="en-US" sz="2400" dirty="0" smtClean="0"/>
              <a:t>activity, independently </a:t>
            </a:r>
            <a:r>
              <a:rPr lang="en-US" sz="2400" dirty="0"/>
              <a:t>of the registration </a:t>
            </a:r>
            <a:r>
              <a:rPr lang="en-US" sz="2400" dirty="0" smtClean="0"/>
              <a:t>time.</a:t>
            </a:r>
          </a:p>
          <a:p>
            <a:r>
              <a:rPr lang="en-US" sz="2400" dirty="0" smtClean="0"/>
              <a:t>Assignees </a:t>
            </a:r>
            <a:r>
              <a:rPr lang="en-US" sz="2400" dirty="0"/>
              <a:t>tend to have a larger registration </a:t>
            </a:r>
            <a:r>
              <a:rPr lang="en-US" sz="2400" dirty="0" smtClean="0"/>
              <a:t>time and to </a:t>
            </a:r>
            <a:r>
              <a:rPr lang="en-US" sz="2400" dirty="0"/>
              <a:t>be more active and popular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Users with low </a:t>
            </a:r>
            <a:r>
              <a:rPr lang="en-US" sz="2400" dirty="0"/>
              <a:t>number of commits tend to have low number of </a:t>
            </a:r>
            <a:r>
              <a:rPr lang="en-US" sz="2400" dirty="0" smtClean="0"/>
              <a:t>followers (rule 6).</a:t>
            </a:r>
            <a:endParaRPr lang="en-US" sz="2400" dirty="0"/>
          </a:p>
          <a:p>
            <a:pPr marL="45720" indent="0">
              <a:buNone/>
            </a:pPr>
            <a:r>
              <a:rPr lang="pt-BR" sz="2400" b="1" dirty="0" smtClean="0"/>
              <a:t>	</a:t>
            </a:r>
            <a:endParaRPr lang="pt-BR" sz="2400" b="1" dirty="0" smtClean="0"/>
          </a:p>
          <a:p>
            <a:pPr marL="45720" indent="0">
              <a:buNone/>
            </a:pPr>
            <a:endParaRPr lang="pt-BR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487" y="2114550"/>
            <a:ext cx="3667125" cy="2628900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8225576" y="4800600"/>
            <a:ext cx="2517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Fig. </a:t>
            </a:r>
            <a:r>
              <a:rPr lang="en-US" dirty="0"/>
              <a:t>9</a:t>
            </a:r>
            <a:r>
              <a:rPr lang="en-US" dirty="0" smtClean="0"/>
              <a:t>. Association rules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7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Mining relationships on user variables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65212" y="1828800"/>
            <a:ext cx="9677399" cy="4191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Manual </a:t>
            </a:r>
            <a:r>
              <a:rPr lang="en-US" sz="2400" dirty="0"/>
              <a:t>inspection the users  with the highest number of followers to identify other factors that could promote their </a:t>
            </a:r>
            <a:r>
              <a:rPr lang="en-US" sz="2400" dirty="0" smtClean="0"/>
              <a:t>popularity:</a:t>
            </a:r>
          </a:p>
          <a:p>
            <a:pPr lvl="1"/>
            <a:r>
              <a:rPr lang="en-US" sz="2200" dirty="0"/>
              <a:t>We have filtered in the +200 commits range, those </a:t>
            </a:r>
            <a:r>
              <a:rPr lang="en-US" sz="2200" dirty="0" smtClean="0"/>
              <a:t>users with </a:t>
            </a:r>
            <a:r>
              <a:rPr lang="en-US" sz="2200" dirty="0"/>
              <a:t>more than 1000 </a:t>
            </a:r>
            <a:r>
              <a:rPr lang="en-US" sz="2200" dirty="0" smtClean="0"/>
              <a:t>commits</a:t>
            </a:r>
            <a:r>
              <a:rPr lang="pt-BR" sz="2200" b="1" dirty="0" smtClean="0"/>
              <a:t>.</a:t>
            </a:r>
          </a:p>
          <a:p>
            <a:pPr lvl="1"/>
            <a:r>
              <a:rPr lang="pt-BR" sz="2200" dirty="0" err="1" smtClean="0"/>
              <a:t>Found</a:t>
            </a:r>
            <a:r>
              <a:rPr lang="pt-BR" sz="2200" dirty="0" smtClean="0"/>
              <a:t> 34 </a:t>
            </a:r>
            <a:r>
              <a:rPr lang="pt-BR" sz="2200" dirty="0" err="1" smtClean="0"/>
              <a:t>users</a:t>
            </a:r>
            <a:r>
              <a:rPr lang="pt-BR" sz="2200" dirty="0" smtClean="0"/>
              <a:t>:</a:t>
            </a:r>
          </a:p>
          <a:p>
            <a:pPr lvl="2"/>
            <a:r>
              <a:rPr lang="pt-BR" sz="2000" dirty="0" smtClean="0"/>
              <a:t>20 - </a:t>
            </a:r>
            <a:r>
              <a:rPr lang="pt-BR" sz="2000" dirty="0" err="1" smtClean="0"/>
              <a:t>only</a:t>
            </a:r>
            <a:r>
              <a:rPr lang="pt-BR" sz="2000" dirty="0" smtClean="0"/>
              <a:t> </a:t>
            </a:r>
            <a:r>
              <a:rPr lang="pt-BR" sz="2000" dirty="0" err="1" smtClean="0"/>
              <a:t>reporters</a:t>
            </a:r>
            <a:endParaRPr lang="pt-BR" sz="2000" dirty="0" smtClean="0"/>
          </a:p>
          <a:p>
            <a:pPr lvl="2"/>
            <a:r>
              <a:rPr lang="pt-BR" sz="2000" dirty="0" smtClean="0"/>
              <a:t>14 – </a:t>
            </a:r>
            <a:r>
              <a:rPr lang="pt-BR" sz="2000" dirty="0" err="1" smtClean="0"/>
              <a:t>reporters</a:t>
            </a:r>
            <a:r>
              <a:rPr lang="pt-BR" sz="2000" dirty="0" smtClean="0"/>
              <a:t> </a:t>
            </a:r>
            <a:r>
              <a:rPr lang="pt-BR" sz="2000" dirty="0" err="1" smtClean="0"/>
              <a:t>and</a:t>
            </a:r>
            <a:r>
              <a:rPr lang="pt-BR" sz="2000" dirty="0" smtClean="0"/>
              <a:t> </a:t>
            </a:r>
            <a:r>
              <a:rPr lang="pt-BR" sz="2000" dirty="0" err="1" smtClean="0"/>
              <a:t>assignees</a:t>
            </a:r>
            <a:endParaRPr lang="pt-BR" sz="2000" dirty="0" smtClean="0"/>
          </a:p>
          <a:p>
            <a:pPr lvl="2"/>
            <a:endParaRPr lang="pt-BR" sz="2000" b="1" dirty="0" smtClean="0"/>
          </a:p>
          <a:p>
            <a:pPr marL="4572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4678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9601200" cy="1524000"/>
          </a:xfrm>
        </p:spPr>
        <p:txBody>
          <a:bodyPr/>
          <a:lstStyle/>
          <a:p>
            <a:r>
              <a:rPr lang="en-US" dirty="0"/>
              <a:t>Mining relationships on user variables</a:t>
            </a:r>
            <a:endParaRPr lang="en-US" dirty="0"/>
          </a:p>
        </p:txBody>
      </p:sp>
      <p:sp>
        <p:nvSpPr>
          <p:cNvPr id="5" name="Espaço Reservado para Imagem 4"/>
          <p:cNvSpPr>
            <a:spLocks noGrp="1"/>
          </p:cNvSpPr>
          <p:nvPr>
            <p:ph type="pic" idx="1"/>
          </p:nvPr>
        </p:nvSpPr>
        <p:spPr>
          <a:xfrm>
            <a:off x="5865812" y="2133600"/>
            <a:ext cx="5780173" cy="3505200"/>
          </a:xfrm>
        </p:spPr>
      </p:sp>
      <p:sp>
        <p:nvSpPr>
          <p:cNvPr id="3" name="Espaço Reservado para Conteúdo 2"/>
          <p:cNvSpPr>
            <a:spLocks noGrp="1"/>
          </p:cNvSpPr>
          <p:nvPr>
            <p:ph type="body" sz="half" idx="2"/>
          </p:nvPr>
        </p:nvSpPr>
        <p:spPr>
          <a:xfrm>
            <a:off x="1065212" y="2209800"/>
            <a:ext cx="4724399" cy="3810000"/>
          </a:xfrm>
        </p:spPr>
        <p:txBody>
          <a:bodyPr/>
          <a:lstStyle/>
          <a:p>
            <a:pPr marL="33147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number of commits has divided </a:t>
            </a:r>
            <a:r>
              <a:rPr lang="en-US" dirty="0" smtClean="0"/>
              <a:t>the </a:t>
            </a:r>
            <a:r>
              <a:rPr lang="en-US" dirty="0"/>
              <a:t>set of users with more than 1000 followers into two predominant </a:t>
            </a:r>
            <a:r>
              <a:rPr lang="en-US" dirty="0" smtClean="0"/>
              <a:t>subsets:</a:t>
            </a:r>
          </a:p>
          <a:p>
            <a:pPr marL="78867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Users </a:t>
            </a:r>
            <a:r>
              <a:rPr lang="en-US" dirty="0"/>
              <a:t>with more than 1000 </a:t>
            </a:r>
            <a:r>
              <a:rPr lang="en-US" dirty="0" smtClean="0"/>
              <a:t>commits.</a:t>
            </a:r>
          </a:p>
          <a:p>
            <a:pPr marL="78867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Users </a:t>
            </a:r>
            <a:r>
              <a:rPr lang="en-US" dirty="0"/>
              <a:t>with less than 100 </a:t>
            </a:r>
            <a:r>
              <a:rPr lang="en-US" dirty="0" smtClean="0"/>
              <a:t>commits.</a:t>
            </a:r>
          </a:p>
          <a:p>
            <a:pPr marL="331470" indent="-285750">
              <a:buFont typeface="Arial" panose="020B0604020202020204" pitchFamily="34" charset="0"/>
              <a:buChar char="•"/>
            </a:pPr>
            <a:r>
              <a:rPr lang="en-US" dirty="0" smtClean="0"/>
              <a:t>Although </a:t>
            </a:r>
            <a:r>
              <a:rPr lang="en-US" dirty="0"/>
              <a:t>the commit activity can help to achieve the highest levels of popularity, it is not necessarily the major </a:t>
            </a:r>
            <a:r>
              <a:rPr lang="en-US" dirty="0" smtClean="0"/>
              <a:t>factor.</a:t>
            </a:r>
            <a:endParaRPr lang="pt-BR" dirty="0" smtClean="0"/>
          </a:p>
          <a:p>
            <a:pPr marL="45720" indent="0">
              <a:buNone/>
            </a:pP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5789612" y="5867400"/>
            <a:ext cx="6015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Fig. </a:t>
            </a:r>
            <a:r>
              <a:rPr lang="en-US" dirty="0" smtClean="0"/>
              <a:t>10</a:t>
            </a:r>
            <a:r>
              <a:rPr lang="en-US" dirty="0" smtClean="0"/>
              <a:t>. </a:t>
            </a:r>
            <a:r>
              <a:rPr lang="en-US" dirty="0"/>
              <a:t>Number of commits for users with +1000 followers</a:t>
            </a:r>
          </a:p>
        </p:txBody>
      </p:sp>
      <p:pic>
        <p:nvPicPr>
          <p:cNvPr id="8195" name="Picture 3" descr="C:\Users\Joicy\Dropbox\Mestrado\SEKE 2014\MSRChallengeJoyce_final\MSRChallengeJoyce\Figuras\usuarios_100+_commi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212" y="2209800"/>
            <a:ext cx="5486400" cy="329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19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Mining relationships on user variables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1065212" y="1828800"/>
            <a:ext cx="9144000" cy="4191000"/>
          </a:xfrm>
        </p:spPr>
        <p:txBody>
          <a:bodyPr/>
          <a:lstStyle/>
          <a:p>
            <a:r>
              <a:rPr lang="pt-BR" dirty="0" smtClean="0"/>
              <a:t>15 </a:t>
            </a:r>
            <a:r>
              <a:rPr lang="en-US" dirty="0" smtClean="0"/>
              <a:t>popular </a:t>
            </a:r>
            <a:r>
              <a:rPr lang="en-US" dirty="0"/>
              <a:t>users that have a few </a:t>
            </a:r>
            <a:r>
              <a:rPr lang="en-US" dirty="0" smtClean="0"/>
              <a:t>committers</a:t>
            </a:r>
          </a:p>
          <a:p>
            <a:pPr lvl="1"/>
            <a:r>
              <a:rPr lang="en-US" dirty="0" smtClean="0"/>
              <a:t>4 </a:t>
            </a:r>
            <a:r>
              <a:rPr lang="en-US" dirty="0"/>
              <a:t>are </a:t>
            </a:r>
            <a:r>
              <a:rPr lang="en-US" dirty="0" smtClean="0"/>
              <a:t>owners of </a:t>
            </a:r>
            <a:r>
              <a:rPr lang="en-US" dirty="0"/>
              <a:t>important projects: html5 - boilerplate, </a:t>
            </a:r>
            <a:r>
              <a:rPr lang="en-US" dirty="0" err="1"/>
              <a:t>jquery</a:t>
            </a:r>
            <a:r>
              <a:rPr lang="en-US" dirty="0"/>
              <a:t>, </a:t>
            </a:r>
            <a:r>
              <a:rPr lang="en-US" dirty="0" smtClean="0"/>
              <a:t>homebrew and rails.</a:t>
            </a:r>
          </a:p>
          <a:p>
            <a:pPr lvl="1"/>
            <a:r>
              <a:rPr lang="en-US" dirty="0" smtClean="0"/>
              <a:t>We </a:t>
            </a:r>
            <a:r>
              <a:rPr lang="en-US" dirty="0"/>
              <a:t>could not find </a:t>
            </a:r>
            <a:r>
              <a:rPr lang="en-US" dirty="0" smtClean="0"/>
              <a:t>in the </a:t>
            </a:r>
            <a:r>
              <a:rPr lang="en-US" dirty="0"/>
              <a:t>dataset information that could help to explain the </a:t>
            </a:r>
            <a:r>
              <a:rPr lang="en-US" dirty="0" smtClean="0"/>
              <a:t>high popularity </a:t>
            </a:r>
            <a:r>
              <a:rPr lang="en-US" dirty="0"/>
              <a:t>of the other 11 </a:t>
            </a:r>
            <a:r>
              <a:rPr lang="en-US" dirty="0" smtClean="0"/>
              <a:t>users.</a:t>
            </a:r>
          </a:p>
          <a:p>
            <a:r>
              <a:rPr lang="en-US" dirty="0" smtClean="0"/>
              <a:t>Activity </a:t>
            </a:r>
            <a:r>
              <a:rPr lang="en-US" dirty="0"/>
              <a:t>of those users outside the </a:t>
            </a:r>
            <a:r>
              <a:rPr lang="en-US" dirty="0" err="1" smtClean="0"/>
              <a:t>Github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Participation in </a:t>
            </a:r>
            <a:r>
              <a:rPr lang="en-US" dirty="0"/>
              <a:t>the web with blogs and personal social </a:t>
            </a:r>
            <a:r>
              <a:rPr lang="en-US" dirty="0" smtClean="0"/>
              <a:t>network</a:t>
            </a:r>
          </a:p>
          <a:p>
            <a:pPr lvl="1"/>
            <a:r>
              <a:rPr lang="en-US" dirty="0" smtClean="0"/>
              <a:t>Publication </a:t>
            </a:r>
            <a:r>
              <a:rPr lang="en-US" dirty="0"/>
              <a:t>of printed </a:t>
            </a:r>
            <a:r>
              <a:rPr lang="en-US" dirty="0" smtClean="0"/>
              <a:t>books</a:t>
            </a:r>
          </a:p>
          <a:p>
            <a:pPr lvl="2"/>
            <a:r>
              <a:rPr lang="en-US" dirty="0" smtClean="0"/>
              <a:t>One </a:t>
            </a:r>
            <a:r>
              <a:rPr lang="en-US" dirty="0"/>
              <a:t>of these users </a:t>
            </a:r>
            <a:r>
              <a:rPr lang="en-US" dirty="0" smtClean="0"/>
              <a:t>did not </a:t>
            </a:r>
            <a:r>
              <a:rPr lang="en-US" dirty="0"/>
              <a:t>fix any bug, is not a project owner, follows just a few </a:t>
            </a:r>
            <a:r>
              <a:rPr lang="en-US" dirty="0" smtClean="0"/>
              <a:t>users, and </a:t>
            </a:r>
            <a:r>
              <a:rPr lang="en-US" dirty="0"/>
              <a:t>has more than 2000 followers. However, this user </a:t>
            </a:r>
            <a:r>
              <a:rPr lang="en-US" dirty="0" smtClean="0"/>
              <a:t>writes blog</a:t>
            </a:r>
            <a:r>
              <a:rPr lang="en-US" dirty="0"/>
              <a:t>, acts in several social networks and is a book </a:t>
            </a:r>
            <a:r>
              <a:rPr lang="en-US" dirty="0" smtClean="0"/>
              <a:t>author.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5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3" y="457200"/>
            <a:ext cx="9677400" cy="1524000"/>
          </a:xfrm>
        </p:spPr>
        <p:txBody>
          <a:bodyPr/>
          <a:lstStyle/>
          <a:p>
            <a:r>
              <a:rPr lang="en-US" dirty="0"/>
              <a:t>Mining relationships on user variables</a:t>
            </a:r>
          </a:p>
        </p:txBody>
      </p:sp>
      <p:sp>
        <p:nvSpPr>
          <p:cNvPr id="4" name="Espaço Reservado para Imagem 3"/>
          <p:cNvSpPr>
            <a:spLocks noGrp="1"/>
          </p:cNvSpPr>
          <p:nvPr>
            <p:ph type="pic" idx="1"/>
          </p:nvPr>
        </p:nvSpPr>
        <p:spPr>
          <a:xfrm>
            <a:off x="5865812" y="2133600"/>
            <a:ext cx="5780173" cy="4343400"/>
          </a:xfrm>
        </p:spPr>
      </p:sp>
      <p:sp>
        <p:nvSpPr>
          <p:cNvPr id="5" name="Espaço Reservado para Texto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 err="1" smtClean="0"/>
              <a:t>Example</a:t>
            </a:r>
            <a:r>
              <a:rPr lang="pt-BR" dirty="0" smtClean="0"/>
              <a:t>: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User with low activity.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More </a:t>
            </a:r>
            <a:r>
              <a:rPr lang="en-US" dirty="0"/>
              <a:t>than 3,000 </a:t>
            </a:r>
            <a:r>
              <a:rPr lang="en-US" dirty="0" smtClean="0"/>
              <a:t>followers.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However, he founded a blog.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 have a high activity in social networks.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817591" y="6488668"/>
            <a:ext cx="62204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Fig. </a:t>
            </a:r>
            <a:r>
              <a:rPr lang="en-US" sz="1600" dirty="0" smtClean="0"/>
              <a:t>11. </a:t>
            </a:r>
            <a:r>
              <a:rPr lang="en-US" sz="1600" dirty="0"/>
              <a:t>An example of user with +1000 followers and &lt;100 commits</a:t>
            </a:r>
            <a:endParaRPr lang="en-US" sz="1600" dirty="0"/>
          </a:p>
        </p:txBody>
      </p:sp>
      <p:pic>
        <p:nvPicPr>
          <p:cNvPr id="9221" name="Picture 5" descr="C:\Users\Joicy\Dropbox\Mestrado\SEKE 2014\MSRChallengeJoyce_final\MSRChallengeJoyce\Figuras\leavero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579" y="2209800"/>
            <a:ext cx="5506033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78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Final </a:t>
            </a:r>
            <a:r>
              <a:rPr lang="pt-BR" dirty="0" err="1" smtClean="0"/>
              <a:t>Remarks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number and the profile </a:t>
            </a:r>
            <a:r>
              <a:rPr lang="en-US" dirty="0" smtClean="0"/>
              <a:t>of reporters </a:t>
            </a:r>
            <a:r>
              <a:rPr lang="en-US" dirty="0"/>
              <a:t>and assignees are quite </a:t>
            </a:r>
            <a:r>
              <a:rPr lang="en-US" dirty="0" smtClean="0"/>
              <a:t>different:</a:t>
            </a:r>
          </a:p>
          <a:p>
            <a:pPr lvl="1"/>
            <a:r>
              <a:rPr lang="en-US" dirty="0" smtClean="0"/>
              <a:t>Assignees have </a:t>
            </a:r>
            <a:r>
              <a:rPr lang="en-US" dirty="0"/>
              <a:t>more specialized activity their are present in </a:t>
            </a:r>
            <a:r>
              <a:rPr lang="en-US" dirty="0" smtClean="0"/>
              <a:t>lower number;</a:t>
            </a:r>
          </a:p>
          <a:p>
            <a:pPr lvl="1"/>
            <a:r>
              <a:rPr lang="en-US" dirty="0" smtClean="0"/>
              <a:t>Reporters </a:t>
            </a:r>
            <a:r>
              <a:rPr lang="en-US" dirty="0"/>
              <a:t>are users </a:t>
            </a:r>
            <a:r>
              <a:rPr lang="en-US" dirty="0" smtClean="0"/>
              <a:t>with relative </a:t>
            </a:r>
            <a:r>
              <a:rPr lang="en-US" dirty="0"/>
              <a:t>lower registration time because they can more </a:t>
            </a:r>
            <a:r>
              <a:rPr lang="en-US" dirty="0" smtClean="0"/>
              <a:t>easily contribute </a:t>
            </a:r>
            <a:r>
              <a:rPr lang="en-US" dirty="0"/>
              <a:t>in bug </a:t>
            </a:r>
            <a:r>
              <a:rPr lang="en-US" dirty="0" smtClean="0"/>
              <a:t>detection.</a:t>
            </a:r>
          </a:p>
          <a:p>
            <a:r>
              <a:rPr lang="en-US" dirty="0" smtClean="0"/>
              <a:t>The commit </a:t>
            </a:r>
            <a:r>
              <a:rPr lang="en-US" dirty="0"/>
              <a:t>activity may influence on the </a:t>
            </a:r>
            <a:r>
              <a:rPr lang="en-US" dirty="0" smtClean="0"/>
              <a:t>popularity.</a:t>
            </a:r>
          </a:p>
          <a:p>
            <a:r>
              <a:rPr lang="en-US" dirty="0" smtClean="0"/>
              <a:t>Other </a:t>
            </a:r>
            <a:r>
              <a:rPr lang="en-US" dirty="0"/>
              <a:t>factors outside the </a:t>
            </a:r>
            <a:r>
              <a:rPr lang="en-US" dirty="0" err="1"/>
              <a:t>Github</a:t>
            </a:r>
            <a:r>
              <a:rPr lang="en-US" dirty="0"/>
              <a:t> activity also influence the </a:t>
            </a:r>
            <a:r>
              <a:rPr lang="en-US" dirty="0" smtClean="0"/>
              <a:t>popularity.</a:t>
            </a:r>
          </a:p>
          <a:p>
            <a:r>
              <a:rPr lang="en-US" dirty="0" smtClean="0"/>
              <a:t>The popularity </a:t>
            </a:r>
            <a:r>
              <a:rPr lang="en-US" dirty="0"/>
              <a:t>outside the </a:t>
            </a:r>
            <a:r>
              <a:rPr lang="en-US" dirty="0" err="1" smtClean="0"/>
              <a:t>Github</a:t>
            </a:r>
            <a:r>
              <a:rPr lang="en-US" dirty="0" smtClean="0"/>
              <a:t> </a:t>
            </a:r>
            <a:r>
              <a:rPr lang="en-US" dirty="0"/>
              <a:t>is likely </a:t>
            </a:r>
            <a:r>
              <a:rPr lang="en-US" dirty="0" smtClean="0"/>
              <a:t>important to </a:t>
            </a:r>
            <a:r>
              <a:rPr lang="en-US" dirty="0"/>
              <a:t>improve the popularity inside the </a:t>
            </a:r>
            <a:r>
              <a:rPr lang="en-US" dirty="0" err="1"/>
              <a:t>Github</a:t>
            </a:r>
            <a:r>
              <a:rPr lang="en-US" dirty="0"/>
              <a:t> and should </a:t>
            </a:r>
            <a:r>
              <a:rPr lang="en-US" dirty="0" smtClean="0"/>
              <a:t>be considered </a:t>
            </a:r>
            <a:r>
              <a:rPr lang="en-US" dirty="0"/>
              <a:t>as an important factor to the project success.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54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Agenda</a:t>
            </a:r>
            <a:endParaRPr lang="pt-BR" dirty="0"/>
          </a:p>
        </p:txBody>
      </p:sp>
      <p:sp>
        <p:nvSpPr>
          <p:cNvPr id="14" name="Espaço reservado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Introduction</a:t>
            </a:r>
            <a:endParaRPr lang="pt-BR" dirty="0"/>
          </a:p>
          <a:p>
            <a:r>
              <a:rPr lang="pt-BR" dirty="0" err="1" smtClean="0"/>
              <a:t>Goal</a:t>
            </a:r>
            <a:endParaRPr lang="pt-BR" dirty="0"/>
          </a:p>
          <a:p>
            <a:r>
              <a:rPr lang="en-US" dirty="0" smtClean="0"/>
              <a:t>Methodology</a:t>
            </a:r>
          </a:p>
          <a:p>
            <a:r>
              <a:rPr lang="pt-BR" dirty="0" err="1" smtClean="0"/>
              <a:t>Results</a:t>
            </a:r>
            <a:endParaRPr lang="pt-BR" dirty="0" smtClean="0"/>
          </a:p>
          <a:p>
            <a:r>
              <a:rPr lang="en-US" dirty="0" smtClean="0"/>
              <a:t>Final Remarks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23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Introduction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65212" y="1828800"/>
            <a:ext cx="9906000" cy="4191000"/>
          </a:xfrm>
        </p:spPr>
        <p:txBody>
          <a:bodyPr/>
          <a:lstStyle/>
          <a:p>
            <a:r>
              <a:rPr lang="pt-BR" dirty="0" err="1" smtClean="0"/>
              <a:t>Nowadays</a:t>
            </a:r>
            <a:r>
              <a:rPr lang="pt-BR" dirty="0" smtClean="0"/>
              <a:t>, l</a:t>
            </a:r>
            <a:r>
              <a:rPr lang="en-US" dirty="0" err="1" smtClean="0"/>
              <a:t>arge</a:t>
            </a:r>
            <a:r>
              <a:rPr lang="en-US" dirty="0" smtClean="0"/>
              <a:t> volumes </a:t>
            </a:r>
            <a:r>
              <a:rPr lang="en-US" dirty="0"/>
              <a:t>of data are available the most different </a:t>
            </a:r>
            <a:r>
              <a:rPr lang="en-US" dirty="0" smtClean="0"/>
              <a:t>ways.</a:t>
            </a:r>
            <a:endParaRPr lang="en-US" dirty="0" smtClean="0"/>
          </a:p>
          <a:p>
            <a:r>
              <a:rPr lang="en-US" dirty="0"/>
              <a:t>Many of these data may be in data </a:t>
            </a:r>
            <a:r>
              <a:rPr lang="en-US" dirty="0" smtClean="0"/>
              <a:t>repositories.</a:t>
            </a:r>
          </a:p>
          <a:p>
            <a:r>
              <a:rPr lang="en-US" dirty="0"/>
              <a:t>Extract relevant information from these repositories is a major </a:t>
            </a:r>
            <a:r>
              <a:rPr lang="en-US" dirty="0" smtClean="0"/>
              <a:t>challenge.</a:t>
            </a:r>
          </a:p>
          <a:p>
            <a:r>
              <a:rPr lang="en-US" dirty="0"/>
              <a:t>In the </a:t>
            </a:r>
            <a:r>
              <a:rPr lang="en-US" dirty="0" smtClean="0"/>
              <a:t>software development </a:t>
            </a:r>
            <a:r>
              <a:rPr lang="en-US" dirty="0"/>
              <a:t>scenario, the situation is </a:t>
            </a:r>
            <a:r>
              <a:rPr lang="en-US" dirty="0" smtClean="0"/>
              <a:t>similar:</a:t>
            </a:r>
          </a:p>
          <a:p>
            <a:pPr lvl="1"/>
            <a:r>
              <a:rPr lang="en-US" i="1" dirty="0" smtClean="0"/>
              <a:t>Ohloh.net</a:t>
            </a:r>
            <a:r>
              <a:rPr lang="en-US" dirty="0" smtClean="0"/>
              <a:t>:  </a:t>
            </a:r>
            <a:r>
              <a:rPr lang="en-US" dirty="0"/>
              <a:t>near 30 billion stored lines of </a:t>
            </a:r>
            <a:r>
              <a:rPr lang="en-US" dirty="0" smtClean="0"/>
              <a:t>code  in </a:t>
            </a:r>
            <a:r>
              <a:rPr lang="en-US" dirty="0"/>
              <a:t>February, </a:t>
            </a:r>
            <a:r>
              <a:rPr lang="en-US" dirty="0" smtClean="0"/>
              <a:t>2014</a:t>
            </a:r>
            <a:r>
              <a:rPr lang="en-US" dirty="0"/>
              <a:t>;</a:t>
            </a:r>
            <a:endParaRPr lang="en-US" dirty="0" smtClean="0"/>
          </a:p>
          <a:p>
            <a:pPr lvl="1"/>
            <a:r>
              <a:rPr lang="en-US" dirty="0"/>
              <a:t>Web 2.0 phenomenon: has </a:t>
            </a:r>
            <a:r>
              <a:rPr lang="en-US" dirty="0" smtClean="0"/>
              <a:t>influenced how </a:t>
            </a:r>
            <a:r>
              <a:rPr lang="en-US" dirty="0"/>
              <a:t>software engineers manage </a:t>
            </a:r>
            <a:r>
              <a:rPr lang="en-US" dirty="0" smtClean="0"/>
              <a:t>projects;</a:t>
            </a:r>
          </a:p>
          <a:p>
            <a:pPr lvl="1"/>
            <a:r>
              <a:rPr lang="en-US" dirty="0" smtClean="0"/>
              <a:t>Collaboration: has been </a:t>
            </a:r>
            <a:r>
              <a:rPr lang="en-US" dirty="0"/>
              <a:t>considered a key success factor for the software </a:t>
            </a:r>
            <a:r>
              <a:rPr lang="en-US" dirty="0" smtClean="0"/>
              <a:t>lifecycle;</a:t>
            </a:r>
          </a:p>
          <a:p>
            <a:pPr lvl="1"/>
            <a:r>
              <a:rPr lang="en-US" dirty="0"/>
              <a:t>Service </a:t>
            </a:r>
            <a:r>
              <a:rPr lang="en-US" dirty="0" smtClean="0"/>
              <a:t>providers: has been offering </a:t>
            </a:r>
            <a:r>
              <a:rPr lang="en-US" dirty="0"/>
              <a:t>more support for software development </a:t>
            </a:r>
            <a:r>
              <a:rPr lang="en-US" dirty="0" smtClean="0"/>
              <a:t>collaboration.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54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Introduction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65212" y="1828800"/>
            <a:ext cx="9982200" cy="4114800"/>
          </a:xfrm>
        </p:spPr>
        <p:txBody>
          <a:bodyPr/>
          <a:lstStyle/>
          <a:p>
            <a:r>
              <a:rPr lang="en-US" dirty="0" smtClean="0"/>
              <a:t>Classical </a:t>
            </a:r>
            <a:r>
              <a:rPr lang="en-US" dirty="0"/>
              <a:t>repository </a:t>
            </a:r>
            <a:r>
              <a:rPr lang="en-US" dirty="0" smtClean="0"/>
              <a:t>with </a:t>
            </a:r>
            <a:r>
              <a:rPr lang="en-US" dirty="0"/>
              <a:t>version control has been lost ground for more sophisticated services </a:t>
            </a:r>
            <a:r>
              <a:rPr lang="en-US" dirty="0" smtClean="0"/>
              <a:t>(e.g. issues </a:t>
            </a:r>
            <a:r>
              <a:rPr lang="en-US" dirty="0"/>
              <a:t>trackers and collaborative code review</a:t>
            </a:r>
            <a:r>
              <a:rPr lang="en-US" dirty="0" smtClean="0"/>
              <a:t>).</a:t>
            </a:r>
          </a:p>
          <a:p>
            <a:r>
              <a:rPr lang="en-US" dirty="0"/>
              <a:t>Intricate relationships manifest in the different artifacts produced during the development process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How </a:t>
            </a:r>
            <a:r>
              <a:rPr lang="en-US" dirty="0"/>
              <a:t>to identify these relationships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Mining </a:t>
            </a:r>
            <a:r>
              <a:rPr lang="en-US" dirty="0"/>
              <a:t>software repositories plays a key </a:t>
            </a:r>
            <a:r>
              <a:rPr lang="en-US" dirty="0" smtClean="0"/>
              <a:t>role in this case.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13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Goal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/>
              <a:t>Github</a:t>
            </a:r>
            <a:r>
              <a:rPr lang="pt-BR" dirty="0"/>
              <a:t> </a:t>
            </a:r>
            <a:r>
              <a:rPr lang="pt-BR" dirty="0" err="1"/>
              <a:t>is</a:t>
            </a:r>
            <a:r>
              <a:rPr lang="pt-BR" dirty="0"/>
              <a:t> </a:t>
            </a:r>
            <a:r>
              <a:rPr lang="en-US" dirty="0"/>
              <a:t>a major service provider for project hosting, containing:</a:t>
            </a:r>
          </a:p>
          <a:p>
            <a:pPr lvl="1"/>
            <a:r>
              <a:rPr lang="en-US" dirty="0"/>
              <a:t>source code and respective commits;</a:t>
            </a:r>
          </a:p>
          <a:p>
            <a:pPr lvl="1"/>
            <a:r>
              <a:rPr lang="en-US" dirty="0"/>
              <a:t>life cycle of issues;</a:t>
            </a:r>
          </a:p>
          <a:p>
            <a:pPr lvl="1"/>
            <a:r>
              <a:rPr lang="en-US" dirty="0"/>
              <a:t>events raised from the collaboration among their users</a:t>
            </a:r>
            <a:r>
              <a:rPr lang="en-US" dirty="0" smtClean="0"/>
              <a:t>.</a:t>
            </a:r>
          </a:p>
          <a:p>
            <a:r>
              <a:rPr lang="pt-BR" dirty="0" err="1"/>
              <a:t>Users</a:t>
            </a:r>
            <a:r>
              <a:rPr lang="pt-BR" dirty="0"/>
              <a:t> </a:t>
            </a:r>
            <a:r>
              <a:rPr lang="pt-BR" dirty="0" err="1"/>
              <a:t>on</a:t>
            </a:r>
            <a:r>
              <a:rPr lang="pt-BR" dirty="0"/>
              <a:t> </a:t>
            </a:r>
            <a:r>
              <a:rPr lang="pt-BR" dirty="0" err="1"/>
              <a:t>Github</a:t>
            </a:r>
            <a:r>
              <a:rPr lang="pt-BR" dirty="0"/>
              <a:t>:</a:t>
            </a:r>
          </a:p>
          <a:p>
            <a:pPr lvl="1"/>
            <a:r>
              <a:rPr lang="pt-BR" dirty="0" err="1"/>
              <a:t>Reporters</a:t>
            </a:r>
            <a:r>
              <a:rPr lang="pt-BR" dirty="0"/>
              <a:t>: </a:t>
            </a:r>
            <a:r>
              <a:rPr lang="pt-BR" dirty="0" err="1"/>
              <a:t>report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issues</a:t>
            </a:r>
            <a:r>
              <a:rPr lang="pt-BR" dirty="0"/>
              <a:t>;</a:t>
            </a:r>
          </a:p>
          <a:p>
            <a:pPr lvl="1"/>
            <a:r>
              <a:rPr lang="pt-BR" dirty="0" err="1"/>
              <a:t>Assignees</a:t>
            </a:r>
            <a:r>
              <a:rPr lang="pt-BR" dirty="0"/>
              <a:t>:  </a:t>
            </a:r>
            <a:r>
              <a:rPr lang="pt-BR" dirty="0" err="1"/>
              <a:t>fix</a:t>
            </a:r>
            <a:r>
              <a:rPr lang="pt-BR" dirty="0"/>
              <a:t> </a:t>
            </a:r>
            <a:r>
              <a:rPr lang="pt-BR" dirty="0" err="1"/>
              <a:t>known</a:t>
            </a:r>
            <a:r>
              <a:rPr lang="pt-BR" dirty="0"/>
              <a:t> bugs;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55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Goal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65212" y="1828800"/>
            <a:ext cx="9677400" cy="4191000"/>
          </a:xfrm>
        </p:spPr>
        <p:txBody>
          <a:bodyPr/>
          <a:lstStyle/>
          <a:p>
            <a:r>
              <a:rPr lang="en-US" dirty="0" smtClean="0"/>
              <a:t>Different </a:t>
            </a:r>
            <a:r>
              <a:rPr lang="en-US" dirty="0"/>
              <a:t>user profiles may induce different collaboration patterns and consequently different popularity profile.</a:t>
            </a:r>
          </a:p>
          <a:p>
            <a:r>
              <a:rPr lang="pt-BR" dirty="0"/>
              <a:t>It </a:t>
            </a:r>
            <a:r>
              <a:rPr lang="pt-BR" dirty="0" err="1"/>
              <a:t>is</a:t>
            </a:r>
            <a:r>
              <a:rPr lang="pt-BR" dirty="0"/>
              <a:t> </a:t>
            </a:r>
            <a:r>
              <a:rPr lang="en-US" dirty="0"/>
              <a:t>important to understand different patterns and profiles in this collaboration process in order to improve our behavior as a community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This paper analyze </a:t>
            </a:r>
            <a:r>
              <a:rPr lang="en-US" dirty="0"/>
              <a:t>the </a:t>
            </a:r>
            <a:r>
              <a:rPr lang="en-US" dirty="0" err="1"/>
              <a:t>behaviour</a:t>
            </a:r>
            <a:r>
              <a:rPr lang="en-US" dirty="0"/>
              <a:t>  of users that typically report bugs and of users that typically fix bugs of roles using a partial dataset from selected projects of </a:t>
            </a:r>
            <a:r>
              <a:rPr lang="en-US" dirty="0" err="1"/>
              <a:t>Github</a:t>
            </a:r>
            <a:r>
              <a:rPr lang="en-US" dirty="0"/>
              <a:t>.</a:t>
            </a:r>
          </a:p>
          <a:p>
            <a:endParaRPr lang="en-US" dirty="0" smtClean="0"/>
          </a:p>
          <a:p>
            <a:endParaRPr lang="pt-B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07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Dataset </a:t>
            </a:r>
            <a:r>
              <a:rPr lang="en-US" dirty="0" err="1" smtClean="0"/>
              <a:t>Github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90 projects;</a:t>
            </a:r>
          </a:p>
          <a:p>
            <a:pPr lvl="1"/>
            <a:r>
              <a:rPr lang="en-US" dirty="0" smtClean="0"/>
              <a:t>150,000 issues;</a:t>
            </a:r>
          </a:p>
          <a:p>
            <a:pPr lvl="1"/>
            <a:r>
              <a:rPr lang="en-US" dirty="0" smtClean="0"/>
              <a:t>13 different programming languages.</a:t>
            </a:r>
          </a:p>
          <a:p>
            <a:r>
              <a:rPr lang="en-US" dirty="0" smtClean="0"/>
              <a:t>We considered:</a:t>
            </a:r>
          </a:p>
          <a:p>
            <a:pPr lvl="1"/>
            <a:r>
              <a:rPr lang="en-US" dirty="0" smtClean="0"/>
              <a:t>Issues that were associated to bugs (56,959 issues).</a:t>
            </a:r>
          </a:p>
          <a:p>
            <a:pPr marL="365760" lvl="1" indent="0">
              <a:buNone/>
            </a:pPr>
            <a:endParaRPr lang="pt-BR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51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pt-BR" b="1" dirty="0" err="1" smtClean="0"/>
              <a:t>Steps</a:t>
            </a:r>
            <a:r>
              <a:rPr lang="pt-BR" dirty="0" smtClean="0"/>
              <a:t>: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 smtClean="0"/>
              <a:t>We selected issues related to bugs.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 smtClean="0"/>
              <a:t>For </a:t>
            </a:r>
            <a:r>
              <a:rPr lang="en-US" dirty="0"/>
              <a:t>each user </a:t>
            </a:r>
            <a:r>
              <a:rPr lang="en-US" dirty="0" smtClean="0"/>
              <a:t>associated </a:t>
            </a:r>
            <a:r>
              <a:rPr lang="en-US" dirty="0"/>
              <a:t>to issues, we </a:t>
            </a:r>
            <a:r>
              <a:rPr lang="en-US" dirty="0" smtClean="0"/>
              <a:t>computed: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how </a:t>
            </a:r>
            <a:r>
              <a:rPr lang="en-US" dirty="0"/>
              <a:t>long time the user </a:t>
            </a:r>
            <a:r>
              <a:rPr lang="en-US" dirty="0" smtClean="0"/>
              <a:t>has been </a:t>
            </a:r>
            <a:r>
              <a:rPr lang="en-US" dirty="0"/>
              <a:t>registered in the </a:t>
            </a:r>
            <a:r>
              <a:rPr lang="en-US" dirty="0" err="1"/>
              <a:t>Github</a:t>
            </a:r>
            <a:r>
              <a:rPr lang="en-US" dirty="0"/>
              <a:t> (Time), </a:t>
            </a:r>
            <a:endParaRPr lang="en-US" dirty="0" smtClean="0"/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number </a:t>
            </a:r>
            <a:r>
              <a:rPr lang="en-US" dirty="0"/>
              <a:t>of </a:t>
            </a:r>
            <a:r>
              <a:rPr lang="en-US" dirty="0" smtClean="0"/>
              <a:t>followers (Followers</a:t>
            </a:r>
            <a:r>
              <a:rPr lang="en-US" dirty="0"/>
              <a:t>), </a:t>
            </a:r>
            <a:endParaRPr lang="en-US" dirty="0" smtClean="0"/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total </a:t>
            </a:r>
            <a:r>
              <a:rPr lang="en-US" dirty="0"/>
              <a:t>number of commits in all </a:t>
            </a:r>
            <a:r>
              <a:rPr lang="en-US" dirty="0" smtClean="0"/>
              <a:t>participating projects </a:t>
            </a:r>
            <a:r>
              <a:rPr lang="en-US" dirty="0"/>
              <a:t>(Commits), </a:t>
            </a:r>
            <a:endParaRPr lang="en-US" dirty="0" smtClean="0"/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number </a:t>
            </a:r>
            <a:r>
              <a:rPr lang="en-US" dirty="0"/>
              <a:t>of collaborating </a:t>
            </a:r>
            <a:r>
              <a:rPr lang="en-US" dirty="0" smtClean="0"/>
              <a:t>projects (Projects).</a:t>
            </a:r>
          </a:p>
          <a:p>
            <a:pPr marL="502920" indent="-457200">
              <a:buFont typeface="+mj-lt"/>
              <a:buAutoNum type="arabicPeriod"/>
            </a:pPr>
            <a:r>
              <a:rPr lang="pt-BR" dirty="0" smtClean="0"/>
              <a:t>Data </a:t>
            </a:r>
            <a:r>
              <a:rPr lang="pt-BR" dirty="0" err="1" smtClean="0"/>
              <a:t>analyzed</a:t>
            </a:r>
            <a:r>
              <a:rPr lang="pt-BR" dirty="0" smtClean="0"/>
              <a:t> </a:t>
            </a:r>
            <a:r>
              <a:rPr lang="pt-BR" dirty="0" err="1" smtClean="0"/>
              <a:t>usig</a:t>
            </a:r>
            <a:r>
              <a:rPr lang="pt-BR" dirty="0" smtClean="0"/>
              <a:t> Weka¹</a:t>
            </a:r>
          </a:p>
          <a:p>
            <a:pPr marL="822960" lvl="1" indent="-457200">
              <a:buFont typeface="+mj-lt"/>
              <a:buAutoNum type="arabicPeriod"/>
            </a:pPr>
            <a:r>
              <a:rPr lang="pt-BR" dirty="0" err="1"/>
              <a:t>Association</a:t>
            </a:r>
            <a:r>
              <a:rPr lang="pt-BR" dirty="0"/>
              <a:t> </a:t>
            </a:r>
            <a:r>
              <a:rPr lang="pt-BR" dirty="0" err="1" smtClean="0"/>
              <a:t>rules</a:t>
            </a:r>
            <a:r>
              <a:rPr lang="en-US" dirty="0"/>
              <a:t> with minimum support equals </a:t>
            </a:r>
            <a:r>
              <a:rPr lang="en-US" dirty="0" smtClean="0"/>
              <a:t>to 0.1 </a:t>
            </a:r>
            <a:r>
              <a:rPr lang="en-US" dirty="0"/>
              <a:t>and the </a:t>
            </a:r>
            <a:r>
              <a:rPr lang="en-US" dirty="0" smtClean="0"/>
              <a:t>minimum confidence </a:t>
            </a:r>
            <a:r>
              <a:rPr lang="en-US" dirty="0"/>
              <a:t>greater equals to </a:t>
            </a:r>
            <a:r>
              <a:rPr lang="en-US" dirty="0" smtClean="0"/>
              <a:t>0.4.</a:t>
            </a:r>
          </a:p>
          <a:p>
            <a:pPr marL="365760" lvl="1" indent="0">
              <a:buNone/>
            </a:pPr>
            <a:endParaRPr lang="pt-BR" dirty="0"/>
          </a:p>
          <a:p>
            <a:pPr lvl="1"/>
            <a:endParaRPr lang="en-US" dirty="0"/>
          </a:p>
        </p:txBody>
      </p:sp>
      <p:sp>
        <p:nvSpPr>
          <p:cNvPr id="4" name="CaixaDeTexto 3"/>
          <p:cNvSpPr txBox="1"/>
          <p:nvPr/>
        </p:nvSpPr>
        <p:spPr>
          <a:xfrm>
            <a:off x="1293812" y="6324600"/>
            <a:ext cx="3643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¹ www.cs.waikato.ac.nz/ml/weka/index.html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3529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raste comercial 16x9">
  <a:themeElements>
    <a:clrScheme name="Farmacêutico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armacêutico">
    <a:dk1>
      <a:sysClr val="windowText" lastClr="000000"/>
    </a:dk1>
    <a:lt1>
      <a:sysClr val="window" lastClr="FFFFFF"/>
    </a:lt1>
    <a:dk2>
      <a:srgbClr val="564B3C"/>
    </a:dk2>
    <a:lt2>
      <a:srgbClr val="ECEDD1"/>
    </a:lt2>
    <a:accent1>
      <a:srgbClr val="93A299"/>
    </a:accent1>
    <a:accent2>
      <a:srgbClr val="CF543F"/>
    </a:accent2>
    <a:accent3>
      <a:srgbClr val="B5AE53"/>
    </a:accent3>
    <a:accent4>
      <a:srgbClr val="848058"/>
    </a:accent4>
    <a:accent5>
      <a:srgbClr val="E8B54D"/>
    </a:accent5>
    <a:accent6>
      <a:srgbClr val="786C71"/>
    </a:accent6>
    <a:hlink>
      <a:srgbClr val="CCCC00"/>
    </a:hlink>
    <a:folHlink>
      <a:srgbClr val="B2B2B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B73376-B181-4668-84FF-A62668D48FE9}">
  <ds:schemaRefs>
    <ds:schemaRef ds:uri="http://www.w3.org/XML/1998/namespace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9150CD3-A6AC-414D-9560-715EC9E31B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963E73-FDB1-44AE-BA76-746BBD659F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</TotalTime>
  <Words>1286</Words>
  <Application>Microsoft Office PowerPoint</Application>
  <PresentationFormat>Personalizar</PresentationFormat>
  <Paragraphs>158</Paragraphs>
  <Slides>25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Contraste comercial 16x9</vt:lpstr>
      <vt:lpstr>Understanding the popularity of reporters and assignees in the Github </vt:lpstr>
      <vt:lpstr>Apresentação do PowerPoint</vt:lpstr>
      <vt:lpstr>Agenda</vt:lpstr>
      <vt:lpstr>Introduction</vt:lpstr>
      <vt:lpstr>Introduction</vt:lpstr>
      <vt:lpstr>Goal</vt:lpstr>
      <vt:lpstr>Goal</vt:lpstr>
      <vt:lpstr>Methodology</vt:lpstr>
      <vt:lpstr>Methodology</vt:lpstr>
      <vt:lpstr>Methodology</vt:lpstr>
      <vt:lpstr>Results</vt:lpstr>
      <vt:lpstr>Reporters</vt:lpstr>
      <vt:lpstr>Reporters</vt:lpstr>
      <vt:lpstr>Reporters</vt:lpstr>
      <vt:lpstr>Reporters</vt:lpstr>
      <vt:lpstr>Assignees</vt:lpstr>
      <vt:lpstr>Assignees</vt:lpstr>
      <vt:lpstr>Assignees</vt:lpstr>
      <vt:lpstr>Assignees</vt:lpstr>
      <vt:lpstr>Mining relationships on user variables</vt:lpstr>
      <vt:lpstr>Mining relationships on user variables</vt:lpstr>
      <vt:lpstr>Mining relationships on user variables</vt:lpstr>
      <vt:lpstr>Mining relationships on user variables</vt:lpstr>
      <vt:lpstr>Mining relationships on user variables</vt:lpstr>
      <vt:lpstr>Final Remarks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the popularity of reporters and assignees in the Github</dc:title>
  <dc:creator>Joicy</dc:creator>
  <cp:lastModifiedBy>Joicy</cp:lastModifiedBy>
  <cp:revision>35</cp:revision>
  <dcterms:created xsi:type="dcterms:W3CDTF">2013-04-05T19:55:11Z</dcterms:created>
  <dcterms:modified xsi:type="dcterms:W3CDTF">2014-06-28T14:07:03Z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sMyDocuments">
    <vt:bool>true</vt:bool>
  </property>
</Properties>
</file>